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ngesInfos/changesInfo1.xml" ContentType="application/vnd.ms-powerpoint.changesinfo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62" r:id="rId2"/>
    <p:sldId id="363" r:id="rId3"/>
    <p:sldId id="268" r:id="rId4"/>
    <p:sldId id="364" r:id="rId5"/>
    <p:sldId id="257" r:id="rId6"/>
    <p:sldId id="258" r:id="rId7"/>
    <p:sldId id="259" r:id="rId8"/>
    <p:sldId id="282" r:id="rId9"/>
    <p:sldId id="283" r:id="rId10"/>
    <p:sldId id="284" r:id="rId11"/>
    <p:sldId id="285" r:id="rId12"/>
    <p:sldId id="286" r:id="rId13"/>
    <p:sldId id="289" r:id="rId14"/>
    <p:sldId id="290" r:id="rId15"/>
    <p:sldId id="291" r:id="rId16"/>
    <p:sldId id="292" r:id="rId17"/>
    <p:sldId id="293" r:id="rId18"/>
    <p:sldId id="294" r:id="rId19"/>
    <p:sldId id="295" r:id="rId20"/>
    <p:sldId id="296" r:id="rId21"/>
    <p:sldId id="297" r:id="rId22"/>
    <p:sldId id="298" r:id="rId23"/>
    <p:sldId id="299" r:id="rId24"/>
    <p:sldId id="300" r:id="rId25"/>
    <p:sldId id="301" r:id="rId26"/>
    <p:sldId id="304" r:id="rId27"/>
    <p:sldId id="305" r:id="rId28"/>
    <p:sldId id="366" r:id="rId29"/>
    <p:sldId id="367" r:id="rId30"/>
    <p:sldId id="365" r:id="rId31"/>
    <p:sldId id="368" r:id="rId3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30305CD-C9D4-4EB5-BEF0-CA55F8A81303}" v="1" dt="2023-03-14T04:34:51.36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441" autoAdjust="0"/>
    <p:restoredTop sz="94660"/>
  </p:normalViewPr>
  <p:slideViewPr>
    <p:cSldViewPr snapToGrid="0">
      <p:cViewPr varScale="1">
        <p:scale>
          <a:sx n="68" d="100"/>
          <a:sy n="68" d="100"/>
        </p:scale>
        <p:origin x="-804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38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d ahmed ali Khan" userId="08dcc134e75ba06d" providerId="LiveId" clId="{D30305CD-C9D4-4EB5-BEF0-CA55F8A81303}"/>
    <pc:docChg chg="custSel addSld delSld modSld">
      <pc:chgData name="Md ahmed ali Khan" userId="08dcc134e75ba06d" providerId="LiveId" clId="{D30305CD-C9D4-4EB5-BEF0-CA55F8A81303}" dt="2023-03-14T06:14:57.158" v="82" actId="20577"/>
      <pc:docMkLst>
        <pc:docMk/>
      </pc:docMkLst>
      <pc:sldChg chg="new del">
        <pc:chgData name="Md ahmed ali Khan" userId="08dcc134e75ba06d" providerId="LiveId" clId="{D30305CD-C9D4-4EB5-BEF0-CA55F8A81303}" dt="2023-03-14T04:34:55.039" v="4" actId="47"/>
        <pc:sldMkLst>
          <pc:docMk/>
          <pc:sldMk cId="1338994477" sldId="256"/>
        </pc:sldMkLst>
      </pc:sldChg>
      <pc:sldChg chg="add">
        <pc:chgData name="Md ahmed ali Khan" userId="08dcc134e75ba06d" providerId="LiveId" clId="{D30305CD-C9D4-4EB5-BEF0-CA55F8A81303}" dt="2023-03-14T04:34:51.344" v="1"/>
        <pc:sldMkLst>
          <pc:docMk/>
          <pc:sldMk cId="0" sldId="257"/>
        </pc:sldMkLst>
      </pc:sldChg>
      <pc:sldChg chg="add">
        <pc:chgData name="Md ahmed ali Khan" userId="08dcc134e75ba06d" providerId="LiveId" clId="{D30305CD-C9D4-4EB5-BEF0-CA55F8A81303}" dt="2023-03-14T04:34:51.344" v="1"/>
        <pc:sldMkLst>
          <pc:docMk/>
          <pc:sldMk cId="0" sldId="258"/>
        </pc:sldMkLst>
      </pc:sldChg>
      <pc:sldChg chg="add">
        <pc:chgData name="Md ahmed ali Khan" userId="08dcc134e75ba06d" providerId="LiveId" clId="{D30305CD-C9D4-4EB5-BEF0-CA55F8A81303}" dt="2023-03-14T04:34:51.344" v="1"/>
        <pc:sldMkLst>
          <pc:docMk/>
          <pc:sldMk cId="0" sldId="259"/>
        </pc:sldMkLst>
      </pc:sldChg>
      <pc:sldChg chg="add">
        <pc:chgData name="Md ahmed ali Khan" userId="08dcc134e75ba06d" providerId="LiveId" clId="{D30305CD-C9D4-4EB5-BEF0-CA55F8A81303}" dt="2023-03-14T04:34:51.344" v="1"/>
        <pc:sldMkLst>
          <pc:docMk/>
          <pc:sldMk cId="0" sldId="268"/>
        </pc:sldMkLst>
      </pc:sldChg>
      <pc:sldChg chg="add">
        <pc:chgData name="Md ahmed ali Khan" userId="08dcc134e75ba06d" providerId="LiveId" clId="{D30305CD-C9D4-4EB5-BEF0-CA55F8A81303}" dt="2023-03-14T04:34:51.344" v="1"/>
        <pc:sldMkLst>
          <pc:docMk/>
          <pc:sldMk cId="0" sldId="282"/>
        </pc:sldMkLst>
      </pc:sldChg>
      <pc:sldChg chg="add">
        <pc:chgData name="Md ahmed ali Khan" userId="08dcc134e75ba06d" providerId="LiveId" clId="{D30305CD-C9D4-4EB5-BEF0-CA55F8A81303}" dt="2023-03-14T04:34:51.344" v="1"/>
        <pc:sldMkLst>
          <pc:docMk/>
          <pc:sldMk cId="0" sldId="283"/>
        </pc:sldMkLst>
      </pc:sldChg>
      <pc:sldChg chg="add">
        <pc:chgData name="Md ahmed ali Khan" userId="08dcc134e75ba06d" providerId="LiveId" clId="{D30305CD-C9D4-4EB5-BEF0-CA55F8A81303}" dt="2023-03-14T04:34:51.344" v="1"/>
        <pc:sldMkLst>
          <pc:docMk/>
          <pc:sldMk cId="0" sldId="284"/>
        </pc:sldMkLst>
      </pc:sldChg>
      <pc:sldChg chg="add">
        <pc:chgData name="Md ahmed ali Khan" userId="08dcc134e75ba06d" providerId="LiveId" clId="{D30305CD-C9D4-4EB5-BEF0-CA55F8A81303}" dt="2023-03-14T04:34:51.344" v="1"/>
        <pc:sldMkLst>
          <pc:docMk/>
          <pc:sldMk cId="0" sldId="285"/>
        </pc:sldMkLst>
      </pc:sldChg>
      <pc:sldChg chg="add">
        <pc:chgData name="Md ahmed ali Khan" userId="08dcc134e75ba06d" providerId="LiveId" clId="{D30305CD-C9D4-4EB5-BEF0-CA55F8A81303}" dt="2023-03-14T04:34:51.344" v="1"/>
        <pc:sldMkLst>
          <pc:docMk/>
          <pc:sldMk cId="0" sldId="286"/>
        </pc:sldMkLst>
      </pc:sldChg>
      <pc:sldChg chg="add">
        <pc:chgData name="Md ahmed ali Khan" userId="08dcc134e75ba06d" providerId="LiveId" clId="{D30305CD-C9D4-4EB5-BEF0-CA55F8A81303}" dt="2023-03-14T04:34:51.344" v="1"/>
        <pc:sldMkLst>
          <pc:docMk/>
          <pc:sldMk cId="0" sldId="289"/>
        </pc:sldMkLst>
      </pc:sldChg>
      <pc:sldChg chg="add">
        <pc:chgData name="Md ahmed ali Khan" userId="08dcc134e75ba06d" providerId="LiveId" clId="{D30305CD-C9D4-4EB5-BEF0-CA55F8A81303}" dt="2023-03-14T04:34:51.344" v="1"/>
        <pc:sldMkLst>
          <pc:docMk/>
          <pc:sldMk cId="0" sldId="290"/>
        </pc:sldMkLst>
      </pc:sldChg>
      <pc:sldChg chg="add">
        <pc:chgData name="Md ahmed ali Khan" userId="08dcc134e75ba06d" providerId="LiveId" clId="{D30305CD-C9D4-4EB5-BEF0-CA55F8A81303}" dt="2023-03-14T04:34:51.344" v="1"/>
        <pc:sldMkLst>
          <pc:docMk/>
          <pc:sldMk cId="0" sldId="291"/>
        </pc:sldMkLst>
      </pc:sldChg>
      <pc:sldChg chg="add">
        <pc:chgData name="Md ahmed ali Khan" userId="08dcc134e75ba06d" providerId="LiveId" clId="{D30305CD-C9D4-4EB5-BEF0-CA55F8A81303}" dt="2023-03-14T04:34:51.344" v="1"/>
        <pc:sldMkLst>
          <pc:docMk/>
          <pc:sldMk cId="0" sldId="292"/>
        </pc:sldMkLst>
      </pc:sldChg>
      <pc:sldChg chg="add">
        <pc:chgData name="Md ahmed ali Khan" userId="08dcc134e75ba06d" providerId="LiveId" clId="{D30305CD-C9D4-4EB5-BEF0-CA55F8A81303}" dt="2023-03-14T04:34:51.344" v="1"/>
        <pc:sldMkLst>
          <pc:docMk/>
          <pc:sldMk cId="0" sldId="293"/>
        </pc:sldMkLst>
      </pc:sldChg>
      <pc:sldChg chg="add">
        <pc:chgData name="Md ahmed ali Khan" userId="08dcc134e75ba06d" providerId="LiveId" clId="{D30305CD-C9D4-4EB5-BEF0-CA55F8A81303}" dt="2023-03-14T04:34:51.344" v="1"/>
        <pc:sldMkLst>
          <pc:docMk/>
          <pc:sldMk cId="0" sldId="294"/>
        </pc:sldMkLst>
      </pc:sldChg>
      <pc:sldChg chg="add">
        <pc:chgData name="Md ahmed ali Khan" userId="08dcc134e75ba06d" providerId="LiveId" clId="{D30305CD-C9D4-4EB5-BEF0-CA55F8A81303}" dt="2023-03-14T04:34:51.344" v="1"/>
        <pc:sldMkLst>
          <pc:docMk/>
          <pc:sldMk cId="0" sldId="295"/>
        </pc:sldMkLst>
      </pc:sldChg>
      <pc:sldChg chg="add">
        <pc:chgData name="Md ahmed ali Khan" userId="08dcc134e75ba06d" providerId="LiveId" clId="{D30305CD-C9D4-4EB5-BEF0-CA55F8A81303}" dt="2023-03-14T04:34:51.344" v="1"/>
        <pc:sldMkLst>
          <pc:docMk/>
          <pc:sldMk cId="0" sldId="296"/>
        </pc:sldMkLst>
      </pc:sldChg>
      <pc:sldChg chg="add">
        <pc:chgData name="Md ahmed ali Khan" userId="08dcc134e75ba06d" providerId="LiveId" clId="{D30305CD-C9D4-4EB5-BEF0-CA55F8A81303}" dt="2023-03-14T04:34:51.344" v="1"/>
        <pc:sldMkLst>
          <pc:docMk/>
          <pc:sldMk cId="0" sldId="297"/>
        </pc:sldMkLst>
      </pc:sldChg>
      <pc:sldChg chg="add">
        <pc:chgData name="Md ahmed ali Khan" userId="08dcc134e75ba06d" providerId="LiveId" clId="{D30305CD-C9D4-4EB5-BEF0-CA55F8A81303}" dt="2023-03-14T04:34:51.344" v="1"/>
        <pc:sldMkLst>
          <pc:docMk/>
          <pc:sldMk cId="0" sldId="298"/>
        </pc:sldMkLst>
      </pc:sldChg>
      <pc:sldChg chg="add">
        <pc:chgData name="Md ahmed ali Khan" userId="08dcc134e75ba06d" providerId="LiveId" clId="{D30305CD-C9D4-4EB5-BEF0-CA55F8A81303}" dt="2023-03-14T04:34:51.344" v="1"/>
        <pc:sldMkLst>
          <pc:docMk/>
          <pc:sldMk cId="0" sldId="299"/>
        </pc:sldMkLst>
      </pc:sldChg>
      <pc:sldChg chg="add">
        <pc:chgData name="Md ahmed ali Khan" userId="08dcc134e75ba06d" providerId="LiveId" clId="{D30305CD-C9D4-4EB5-BEF0-CA55F8A81303}" dt="2023-03-14T04:34:51.344" v="1"/>
        <pc:sldMkLst>
          <pc:docMk/>
          <pc:sldMk cId="0" sldId="300"/>
        </pc:sldMkLst>
      </pc:sldChg>
      <pc:sldChg chg="add">
        <pc:chgData name="Md ahmed ali Khan" userId="08dcc134e75ba06d" providerId="LiveId" clId="{D30305CD-C9D4-4EB5-BEF0-CA55F8A81303}" dt="2023-03-14T04:34:51.344" v="1"/>
        <pc:sldMkLst>
          <pc:docMk/>
          <pc:sldMk cId="0" sldId="301"/>
        </pc:sldMkLst>
      </pc:sldChg>
      <pc:sldChg chg="modSp add mod">
        <pc:chgData name="Md ahmed ali Khan" userId="08dcc134e75ba06d" providerId="LiveId" clId="{D30305CD-C9D4-4EB5-BEF0-CA55F8A81303}" dt="2023-03-14T04:34:51.496" v="2" actId="27636"/>
        <pc:sldMkLst>
          <pc:docMk/>
          <pc:sldMk cId="0" sldId="304"/>
        </pc:sldMkLst>
        <pc:spChg chg="mod">
          <ac:chgData name="Md ahmed ali Khan" userId="08dcc134e75ba06d" providerId="LiveId" clId="{D30305CD-C9D4-4EB5-BEF0-CA55F8A81303}" dt="2023-03-14T04:34:51.496" v="2" actId="27636"/>
          <ac:spMkLst>
            <pc:docMk/>
            <pc:sldMk cId="0" sldId="304"/>
            <ac:spMk id="152579" creationId="{857579D5-EF4E-2364-5C11-4C840AF6E53A}"/>
          </ac:spMkLst>
        </pc:spChg>
      </pc:sldChg>
      <pc:sldChg chg="add">
        <pc:chgData name="Md ahmed ali Khan" userId="08dcc134e75ba06d" providerId="LiveId" clId="{D30305CD-C9D4-4EB5-BEF0-CA55F8A81303}" dt="2023-03-14T04:34:51.344" v="1"/>
        <pc:sldMkLst>
          <pc:docMk/>
          <pc:sldMk cId="0" sldId="305"/>
        </pc:sldMkLst>
      </pc:sldChg>
      <pc:sldChg chg="add">
        <pc:chgData name="Md ahmed ali Khan" userId="08dcc134e75ba06d" providerId="LiveId" clId="{D30305CD-C9D4-4EB5-BEF0-CA55F8A81303}" dt="2023-03-14T04:34:51.344" v="1"/>
        <pc:sldMkLst>
          <pc:docMk/>
          <pc:sldMk cId="0" sldId="362"/>
        </pc:sldMkLst>
      </pc:sldChg>
      <pc:sldChg chg="add">
        <pc:chgData name="Md ahmed ali Khan" userId="08dcc134e75ba06d" providerId="LiveId" clId="{D30305CD-C9D4-4EB5-BEF0-CA55F8A81303}" dt="2023-03-14T04:34:51.344" v="1"/>
        <pc:sldMkLst>
          <pc:docMk/>
          <pc:sldMk cId="0" sldId="363"/>
        </pc:sldMkLst>
      </pc:sldChg>
      <pc:sldChg chg="add">
        <pc:chgData name="Md ahmed ali Khan" userId="08dcc134e75ba06d" providerId="LiveId" clId="{D30305CD-C9D4-4EB5-BEF0-CA55F8A81303}" dt="2023-03-14T04:34:51.344" v="1"/>
        <pc:sldMkLst>
          <pc:docMk/>
          <pc:sldMk cId="0" sldId="364"/>
        </pc:sldMkLst>
      </pc:sldChg>
      <pc:sldChg chg="modSp add mod">
        <pc:chgData name="Md ahmed ali Khan" userId="08dcc134e75ba06d" providerId="LiveId" clId="{D30305CD-C9D4-4EB5-BEF0-CA55F8A81303}" dt="2023-03-14T04:34:51.505" v="3" actId="27636"/>
        <pc:sldMkLst>
          <pc:docMk/>
          <pc:sldMk cId="0" sldId="365"/>
        </pc:sldMkLst>
        <pc:spChg chg="mod">
          <ac:chgData name="Md ahmed ali Khan" userId="08dcc134e75ba06d" providerId="LiveId" clId="{D30305CD-C9D4-4EB5-BEF0-CA55F8A81303}" dt="2023-03-14T04:34:51.505" v="3" actId="27636"/>
          <ac:spMkLst>
            <pc:docMk/>
            <pc:sldMk cId="0" sldId="365"/>
            <ac:spMk id="2" creationId="{462261DF-9185-655D-A092-482D55D2BD70}"/>
          </ac:spMkLst>
        </pc:spChg>
      </pc:sldChg>
      <pc:sldChg chg="add">
        <pc:chgData name="Md ahmed ali Khan" userId="08dcc134e75ba06d" providerId="LiveId" clId="{D30305CD-C9D4-4EB5-BEF0-CA55F8A81303}" dt="2023-03-14T04:34:51.344" v="1"/>
        <pc:sldMkLst>
          <pc:docMk/>
          <pc:sldMk cId="0" sldId="366"/>
        </pc:sldMkLst>
      </pc:sldChg>
      <pc:sldChg chg="addSp modSp add mod">
        <pc:chgData name="Md ahmed ali Khan" userId="08dcc134e75ba06d" providerId="LiveId" clId="{D30305CD-C9D4-4EB5-BEF0-CA55F8A81303}" dt="2023-03-14T06:14:57.158" v="82" actId="20577"/>
        <pc:sldMkLst>
          <pc:docMk/>
          <pc:sldMk cId="0" sldId="367"/>
        </pc:sldMkLst>
        <pc:spChg chg="add mod">
          <ac:chgData name="Md ahmed ali Khan" userId="08dcc134e75ba06d" providerId="LiveId" clId="{D30305CD-C9D4-4EB5-BEF0-CA55F8A81303}" dt="2023-03-14T06:14:57.158" v="82" actId="20577"/>
          <ac:spMkLst>
            <pc:docMk/>
            <pc:sldMk cId="0" sldId="367"/>
            <ac:spMk id="4" creationId="{E4D3C40A-4A35-0A48-867E-207A7C9D4E1F}"/>
          </ac:spMkLst>
        </pc:spChg>
      </pc:sldChg>
      <pc:sldChg chg="add">
        <pc:chgData name="Md ahmed ali Khan" userId="08dcc134e75ba06d" providerId="LiveId" clId="{D30305CD-C9D4-4EB5-BEF0-CA55F8A81303}" dt="2023-03-14T04:34:51.344" v="1"/>
        <pc:sldMkLst>
          <pc:docMk/>
          <pc:sldMk cId="0" sldId="368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38BA2E9-1A34-9032-BEFB-EE9432A2BC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4A737D42-1ED2-6302-C6FA-FEFECB2438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B436A250-157D-910B-FCB7-13473E2FD3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27E09-8FDD-45F5-98B1-9C5D3DEE780B}" type="datetimeFigureOut">
              <a:rPr lang="en-IN" smtClean="0"/>
              <a:pPr/>
              <a:t>18-04-2023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1DBDF201-BF1B-24C3-BCA9-229586A8F5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8322208D-79CB-7254-5B51-7724970FC9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E956D-B10E-44F3-89B2-03099AE40A7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29298739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0EBCB5E-B567-C5C3-46C0-63E8BF1185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A356171B-D1C4-5FC1-6D4A-3CF131CCE3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D9C3E435-2369-F546-3DB1-80E5885DF1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27E09-8FDD-45F5-98B1-9C5D3DEE780B}" type="datetimeFigureOut">
              <a:rPr lang="en-IN" smtClean="0"/>
              <a:pPr/>
              <a:t>18-04-2023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EB687065-9117-2A40-7B9D-D6D7E84205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B7373324-265E-4142-0D43-7302FC4F1D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E956D-B10E-44F3-89B2-03099AE40A7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30686473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9259868B-ED40-B61B-389B-A52BBDAEFB9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6A8B5592-362D-0EA4-C3B1-30525529B1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A1CE9919-9F18-3746-A5E9-5A0F506FBF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27E09-8FDD-45F5-98B1-9C5D3DEE780B}" type="datetimeFigureOut">
              <a:rPr lang="en-IN" smtClean="0"/>
              <a:pPr/>
              <a:t>18-04-2023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EB743653-D7EE-A066-4D2F-48318146E5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6003A3D1-E343-AA28-1616-A56ECE78CC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E956D-B10E-44F3-89B2-03099AE40A7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198932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0"/>
            <a:ext cx="5384800" cy="45339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6197600" y="1600200"/>
            <a:ext cx="5384800" cy="45339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5" name="Rectangle 218">
            <a:extLst>
              <a:ext uri="{FF2B5EF4-FFF2-40B4-BE49-F238E27FC236}">
                <a16:creationId xmlns="" xmlns:a16="http://schemas.microsoft.com/office/drawing/2014/main" id="{E6A48AC9-28B0-7D65-4A8A-7ECB78EE3E4D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5A2E50-1CA3-4563-AAE8-458A597C0E0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6" name="Rectangle 219">
            <a:extLst>
              <a:ext uri="{FF2B5EF4-FFF2-40B4-BE49-F238E27FC236}">
                <a16:creationId xmlns="" xmlns:a16="http://schemas.microsoft.com/office/drawing/2014/main" id="{6EBC97EB-E973-61D1-B2F0-7C204FFE0007}"/>
              </a:ext>
            </a:extLst>
          </p:cNvPr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20">
            <a:extLst>
              <a:ext uri="{FF2B5EF4-FFF2-40B4-BE49-F238E27FC236}">
                <a16:creationId xmlns="" xmlns:a16="http://schemas.microsoft.com/office/drawing/2014/main" id="{4E6E3CB1-DD21-FC7D-A3D7-241FB5FD199D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715124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2E45DFC-74A9-9EAB-8CB6-36C1A85DAF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26D1354C-D280-FDF1-9773-C6A81BB2FA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9A938472-3B22-BFBF-3C2B-71AD415AB0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27E09-8FDD-45F5-98B1-9C5D3DEE780B}" type="datetimeFigureOut">
              <a:rPr lang="en-IN" smtClean="0"/>
              <a:pPr/>
              <a:t>18-04-2023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90973039-AE3B-5AC2-D13A-B1D02EC532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C9111870-6DFA-1EB8-3F69-0C2BCCEB61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E956D-B10E-44F3-89B2-03099AE40A7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19751462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4D2EF1C-9AB1-01E0-F359-B1EE5440FB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2D0E709B-7738-5EB5-E090-D00D05620D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1869C977-FF70-DD3A-8792-1AFDD390FE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27E09-8FDD-45F5-98B1-9C5D3DEE780B}" type="datetimeFigureOut">
              <a:rPr lang="en-IN" smtClean="0"/>
              <a:pPr/>
              <a:t>18-04-2023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46D7EBEE-596D-C4BE-A3E2-B702DE8095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EEE31D8A-315A-7735-CA9E-CBC0ACED8A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E956D-B10E-44F3-89B2-03099AE40A7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1920936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52F3838-B32A-8851-70B3-436CDA40D2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6773485-ED7E-0DBB-B317-7F834AFA628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52D447C3-B80B-685B-167D-0593BA9662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3182D859-968A-99EE-C6FF-5D6C2D15CB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27E09-8FDD-45F5-98B1-9C5D3DEE780B}" type="datetimeFigureOut">
              <a:rPr lang="en-IN" smtClean="0"/>
              <a:pPr/>
              <a:t>18-04-2023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4119764D-17A9-CF27-CA46-50001F7B23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247AC078-104E-3870-C625-1A5732CC31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E956D-B10E-44F3-89B2-03099AE40A7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20076096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8CAC6AF-F0FE-8530-B90B-638ED45397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5EE42BA1-F24E-A785-147F-A83AFB7B8A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9CF9F17C-4F22-0A11-1C49-39B8970403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5C1D7536-3806-9987-85BE-AF9F3080486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A597FB7C-A438-2CFC-7931-250172AA449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611877F7-E7CE-23D4-5834-62AB63274C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27E09-8FDD-45F5-98B1-9C5D3DEE780B}" type="datetimeFigureOut">
              <a:rPr lang="en-IN" smtClean="0"/>
              <a:pPr/>
              <a:t>18-04-2023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40CE2C01-207A-3039-33CF-78B5AF23E7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77C1BB51-2194-C005-F8A6-84B3F041B5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E956D-B10E-44F3-89B2-03099AE40A7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24858697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2C88538-AE56-0295-7EF3-5CFEA38061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F234D2E8-FF88-5729-C1C0-3DF32D2142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27E09-8FDD-45F5-98B1-9C5D3DEE780B}" type="datetimeFigureOut">
              <a:rPr lang="en-IN" smtClean="0"/>
              <a:pPr/>
              <a:t>18-04-2023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51E3469B-34C5-DD91-58DA-E59C05B9D5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29A70438-248A-4A16-C946-6338E9596D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E956D-B10E-44F3-89B2-03099AE40A7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39498119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63467BE6-6ABD-F851-FECD-E4EE6056AB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27E09-8FDD-45F5-98B1-9C5D3DEE780B}" type="datetimeFigureOut">
              <a:rPr lang="en-IN" smtClean="0"/>
              <a:pPr/>
              <a:t>18-04-2023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889B4C5E-243B-1B93-D8D6-DC9BDF3A66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D5479274-83B8-1DAF-0346-0F230B2DE5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E956D-B10E-44F3-89B2-03099AE40A7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15896847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C1EF1E4-663C-CBBF-E1D4-09F6588FA0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B9E14C73-201F-54D5-286D-D394AD5B91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7DE0C904-4497-6B33-A791-4041768215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F057E075-2765-A572-6DCE-040F30AC53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27E09-8FDD-45F5-98B1-9C5D3DEE780B}" type="datetimeFigureOut">
              <a:rPr lang="en-IN" smtClean="0"/>
              <a:pPr/>
              <a:t>18-04-2023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E78DDA05-2C82-F704-705B-2BE056D98A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97F66944-C79F-AAE4-D4BA-069085FD45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E956D-B10E-44F3-89B2-03099AE40A7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19421528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C3AA03B-DFEA-A26D-0EC6-8CD5527625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3597128D-DD4D-43B2-8CD1-5B2D3D44FE9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BB9FECD8-2006-5586-2B36-EE19A52A7F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3D10E852-EFB9-4D8F-2343-134F0549D8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27E09-8FDD-45F5-98B1-9C5D3DEE780B}" type="datetimeFigureOut">
              <a:rPr lang="en-IN" smtClean="0"/>
              <a:pPr/>
              <a:t>18-04-2023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8FFCC429-7926-11F4-266C-3C345AAAA1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391521F4-B13C-6EF7-8DCF-67577B7602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E956D-B10E-44F3-89B2-03099AE40A7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6257917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450E01EE-8D6B-3A5A-6678-D16EF2FD89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588F1AC6-8B3B-7A98-13EE-6CD6BC972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35781BAD-FB73-9234-C5C4-9C6B09D7CF7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F27E09-8FDD-45F5-98B1-9C5D3DEE780B}" type="datetimeFigureOut">
              <a:rPr lang="en-IN" smtClean="0"/>
              <a:pPr/>
              <a:t>18-04-2023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35C61E3D-404D-CC69-AA54-C014F5F61F1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8F59D377-2157-83C5-F3B3-3F04BC086BF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9E956D-B10E-44F3-89B2-03099AE40A7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38766874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2">
            <a:extLst>
              <a:ext uri="{FF2B5EF4-FFF2-40B4-BE49-F238E27FC236}">
                <a16:creationId xmlns="" xmlns:a16="http://schemas.microsoft.com/office/drawing/2014/main" id="{7EF3C820-FC92-04E0-17AE-6EF1E6C8B9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28939" y="1143001"/>
            <a:ext cx="7488237" cy="41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100">
                <a:latin typeface="Book Antiqua" panose="02040602050305030304" pitchFamily="18" charset="0"/>
              </a:rPr>
              <a:t>RUNGTA COLLEGE OF DENTAL SCIENCES &amp; RESEARCH </a:t>
            </a:r>
          </a:p>
        </p:txBody>
      </p:sp>
      <p:sp>
        <p:nvSpPr>
          <p:cNvPr id="3075" name="TextBox 3">
            <a:extLst>
              <a:ext uri="{FF2B5EF4-FFF2-40B4-BE49-F238E27FC236}">
                <a16:creationId xmlns="" xmlns:a16="http://schemas.microsoft.com/office/drawing/2014/main" id="{A4F02E13-8C31-7BFD-612C-02746811A9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33539" y="2708275"/>
            <a:ext cx="9930104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100" dirty="0">
                <a:latin typeface="Book Antiqua" panose="02040602050305030304" pitchFamily="18" charset="0"/>
              </a:rPr>
              <a:t>TITLE OF THE TOPIC : FUNDAMENTALS OF TOOTH PREPARATION</a:t>
            </a:r>
          </a:p>
        </p:txBody>
      </p:sp>
      <p:sp>
        <p:nvSpPr>
          <p:cNvPr id="3076" name="TextBox 5">
            <a:extLst>
              <a:ext uri="{FF2B5EF4-FFF2-40B4-BE49-F238E27FC236}">
                <a16:creationId xmlns="" xmlns:a16="http://schemas.microsoft.com/office/drawing/2014/main" id="{914C64E7-1098-9165-687E-1FBBAEDE02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1" y="5143500"/>
            <a:ext cx="8545513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en-US" sz="2100">
                <a:latin typeface="Book Antiqua" panose="02040602050305030304" pitchFamily="18" charset="0"/>
              </a:rPr>
              <a:t>DEPARTMENT OF  CONSERVATIVE DENTISTRY AND ENDODONTICS</a:t>
            </a:r>
          </a:p>
        </p:txBody>
      </p:sp>
      <p:pic>
        <p:nvPicPr>
          <p:cNvPr id="3077" name="Picture 6">
            <a:extLst>
              <a:ext uri="{FF2B5EF4-FFF2-40B4-BE49-F238E27FC236}">
                <a16:creationId xmlns="" xmlns:a16="http://schemas.microsoft.com/office/drawing/2014/main" id="{5E2C4473-8DA2-67A2-F530-489A07AEFB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5781" r="15781"/>
          <a:stretch>
            <a:fillRect/>
          </a:stretch>
        </p:blipFill>
        <p:spPr bwMode="auto">
          <a:xfrm>
            <a:off x="1524001" y="846138"/>
            <a:ext cx="1393825" cy="1585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>
            <a:extLst>
              <a:ext uri="{FF2B5EF4-FFF2-40B4-BE49-F238E27FC236}">
                <a16:creationId xmlns="" xmlns:a16="http://schemas.microsoft.com/office/drawing/2014/main" id="{2927DA72-8C3A-E52F-E117-4136832E2C3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4648200" y="6243638"/>
            <a:ext cx="2895600" cy="457200"/>
          </a:xfrm>
        </p:spPr>
        <p:txBody>
          <a:bodyPr/>
          <a:lstStyle/>
          <a:p>
            <a:pPr algn="ctr">
              <a:defRPr/>
            </a:pPr>
            <a:fld id="{25FABAD9-999E-46A7-AC64-BB5DCB65B79C}" type="slidenum">
              <a:rPr lang="en-US">
                <a:latin typeface="Arial" charset="0"/>
              </a:rPr>
              <a:pPr algn="ctr">
                <a:defRPr/>
              </a:pPr>
              <a:t>1</a:t>
            </a:fld>
            <a:endParaRPr lang="en-US" dirty="0">
              <a:latin typeface="Arial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>
            <a:extLst>
              <a:ext uri="{FF2B5EF4-FFF2-40B4-BE49-F238E27FC236}">
                <a16:creationId xmlns="" xmlns:a16="http://schemas.microsoft.com/office/drawing/2014/main" id="{D1B362CC-9345-0406-536A-A3FE2F7453F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u="sng" dirty="0" err="1"/>
              <a:t>Cavitated</a:t>
            </a:r>
            <a:r>
              <a:rPr lang="en-US" u="sng" dirty="0"/>
              <a:t> / Nonreversible Caries</a:t>
            </a:r>
          </a:p>
        </p:txBody>
      </p:sp>
      <p:sp>
        <p:nvSpPr>
          <p:cNvPr id="129027" name="Rectangle 3">
            <a:extLst>
              <a:ext uri="{FF2B5EF4-FFF2-40B4-BE49-F238E27FC236}">
                <a16:creationId xmlns="" xmlns:a16="http://schemas.microsoft.com/office/drawing/2014/main" id="{0D6A6969-2799-77E0-8840-EA3D851D5EE3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1981200" y="1600200"/>
            <a:ext cx="4033838" cy="45339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Enamel surface not intact.</a:t>
            </a:r>
          </a:p>
          <a:p>
            <a:pPr eaLnBrk="1" hangingPunct="1">
              <a:defRPr/>
            </a:pPr>
            <a:r>
              <a:rPr lang="en-US" dirty="0"/>
              <a:t>Lesion has spread to dentin.</a:t>
            </a:r>
          </a:p>
          <a:p>
            <a:pPr eaLnBrk="1" hangingPunct="1">
              <a:defRPr/>
            </a:pPr>
            <a:r>
              <a:rPr lang="en-US" dirty="0" err="1"/>
              <a:t>Remineralisation</a:t>
            </a:r>
            <a:r>
              <a:rPr lang="en-US" dirty="0"/>
              <a:t> not possible.</a:t>
            </a:r>
          </a:p>
          <a:p>
            <a:pPr eaLnBrk="1" hangingPunct="1">
              <a:defRPr/>
            </a:pPr>
            <a:r>
              <a:rPr lang="en-US" dirty="0"/>
              <a:t>Restoration indicated.</a:t>
            </a:r>
          </a:p>
        </p:txBody>
      </p:sp>
      <p:pic>
        <p:nvPicPr>
          <p:cNvPr id="12292" name="Picture 9" descr="Copy of scan0013">
            <a:extLst>
              <a:ext uri="{FF2B5EF4-FFF2-40B4-BE49-F238E27FC236}">
                <a16:creationId xmlns="" xmlns:a16="http://schemas.microsoft.com/office/drawing/2014/main" id="{76424081-3C54-3C87-24EE-F9E56D811190}"/>
              </a:ext>
            </a:extLst>
          </p:cNvPr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9091" r="15790" b="9091"/>
          <a:stretch>
            <a:fillRect/>
          </a:stretch>
        </p:blipFill>
        <p:spPr>
          <a:xfrm>
            <a:off x="6742114" y="1600200"/>
            <a:ext cx="2581275" cy="2266950"/>
          </a:xfr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293" name="Rectangle 10">
            <a:extLst>
              <a:ext uri="{FF2B5EF4-FFF2-40B4-BE49-F238E27FC236}">
                <a16:creationId xmlns="" xmlns:a16="http://schemas.microsoft.com/office/drawing/2014/main" id="{3B44DD7C-7883-CD0B-D253-FEC9860D17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86600" y="1676400"/>
            <a:ext cx="2438400" cy="2057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18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>
            <a:extLst>
              <a:ext uri="{FF2B5EF4-FFF2-40B4-BE49-F238E27FC236}">
                <a16:creationId xmlns="" xmlns:a16="http://schemas.microsoft.com/office/drawing/2014/main" id="{3D1656D5-A100-6D84-871C-66F6A16CE67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u="sng" dirty="0" err="1"/>
              <a:t>Rate:Acute</a:t>
            </a:r>
            <a:r>
              <a:rPr lang="en-US" u="sng" dirty="0"/>
              <a:t> [</a:t>
            </a:r>
            <a:r>
              <a:rPr lang="en-US" u="sng" dirty="0" err="1"/>
              <a:t>Rampent</a:t>
            </a:r>
            <a:r>
              <a:rPr lang="en-US" u="sng" dirty="0"/>
              <a:t>] Caries</a:t>
            </a:r>
          </a:p>
        </p:txBody>
      </p:sp>
      <p:sp>
        <p:nvSpPr>
          <p:cNvPr id="130051" name="Rectangle 3">
            <a:extLst>
              <a:ext uri="{FF2B5EF4-FFF2-40B4-BE49-F238E27FC236}">
                <a16:creationId xmlns="" xmlns:a16="http://schemas.microsoft.com/office/drawing/2014/main" id="{C636EA72-F7B9-3F0C-62EC-D0B8CD4EA79D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1981200" y="1600200"/>
            <a:ext cx="4033838" cy="45339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Lesion rapidly spreads.</a:t>
            </a:r>
          </a:p>
          <a:p>
            <a:pPr eaLnBrk="1" hangingPunct="1">
              <a:defRPr/>
            </a:pPr>
            <a:r>
              <a:rPr lang="en-US" dirty="0"/>
              <a:t>It is </a:t>
            </a:r>
            <a:r>
              <a:rPr lang="en-US" dirty="0" err="1"/>
              <a:t>soft,light</a:t>
            </a:r>
            <a:r>
              <a:rPr lang="en-US" dirty="0"/>
              <a:t> colored &amp; infectious.</a:t>
            </a:r>
          </a:p>
        </p:txBody>
      </p:sp>
      <p:pic>
        <p:nvPicPr>
          <p:cNvPr id="13316" name="Picture 6" descr="scan0015">
            <a:extLst>
              <a:ext uri="{FF2B5EF4-FFF2-40B4-BE49-F238E27FC236}">
                <a16:creationId xmlns="" xmlns:a16="http://schemas.microsoft.com/office/drawing/2014/main" id="{BA95ACE2-733A-EDCE-4A4C-1E5FB6AF0C09}"/>
              </a:ext>
            </a:extLst>
          </p:cNvPr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12654" r="12000" b="8722"/>
          <a:stretch>
            <a:fillRect/>
          </a:stretch>
        </p:blipFill>
        <p:spPr>
          <a:xfrm>
            <a:off x="6176963" y="2271713"/>
            <a:ext cx="3549650" cy="3359150"/>
          </a:xfr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317" name="Rectangle 8">
            <a:extLst>
              <a:ext uri="{FF2B5EF4-FFF2-40B4-BE49-F238E27FC236}">
                <a16:creationId xmlns="" xmlns:a16="http://schemas.microsoft.com/office/drawing/2014/main" id="{CC2E91C2-14C0-E2DA-A9CB-7DF051F784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53200" y="2286000"/>
            <a:ext cx="3352800" cy="3048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18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>
            <a:extLst>
              <a:ext uri="{FF2B5EF4-FFF2-40B4-BE49-F238E27FC236}">
                <a16:creationId xmlns="" xmlns:a16="http://schemas.microsoft.com/office/drawing/2014/main" id="{C2FD0FD2-0B32-1F6E-16F9-C65E144EEF6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u="sng" dirty="0"/>
              <a:t>Rate: Chronic[slow/arrested] Caries</a:t>
            </a:r>
          </a:p>
        </p:txBody>
      </p:sp>
      <p:sp>
        <p:nvSpPr>
          <p:cNvPr id="131075" name="Rectangle 3">
            <a:extLst>
              <a:ext uri="{FF2B5EF4-FFF2-40B4-BE49-F238E27FC236}">
                <a16:creationId xmlns="" xmlns:a16="http://schemas.microsoft.com/office/drawing/2014/main" id="{D273A9D6-0AF3-490E-F290-F408BC84DB43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1981200" y="1600200"/>
            <a:ext cx="4033838" cy="45339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dirty="0"/>
              <a:t>Slow in progress.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err="1"/>
              <a:t>Demineralised</a:t>
            </a:r>
            <a:r>
              <a:rPr lang="en-US" dirty="0"/>
              <a:t> tooth structure gets </a:t>
            </a:r>
            <a:r>
              <a:rPr lang="en-US" dirty="0" err="1"/>
              <a:t>remineralised</a:t>
            </a:r>
            <a:r>
              <a:rPr lang="en-US" dirty="0"/>
              <a:t>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/>
              <a:t>So it is Arrested.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/>
              <a:t>It is hard &amp; brown to black.</a:t>
            </a:r>
          </a:p>
        </p:txBody>
      </p:sp>
      <p:pic>
        <p:nvPicPr>
          <p:cNvPr id="14340" name="Picture 5" descr="scan0016">
            <a:extLst>
              <a:ext uri="{FF2B5EF4-FFF2-40B4-BE49-F238E27FC236}">
                <a16:creationId xmlns="" xmlns:a16="http://schemas.microsoft.com/office/drawing/2014/main" id="{6279CF4A-266D-2685-681A-CD6576C8E4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4082" t="15254" r="20409" b="8475"/>
          <a:stretch>
            <a:fillRect/>
          </a:stretch>
        </p:blipFill>
        <p:spPr bwMode="auto">
          <a:xfrm>
            <a:off x="6477000" y="2438400"/>
            <a:ext cx="2819400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1" name="Rectangle 7">
            <a:extLst>
              <a:ext uri="{FF2B5EF4-FFF2-40B4-BE49-F238E27FC236}">
                <a16:creationId xmlns="" xmlns:a16="http://schemas.microsoft.com/office/drawing/2014/main" id="{763CEAD4-7B5D-C4BD-E731-5DDA216C11C0}"/>
              </a:ext>
            </a:extLst>
          </p:cNvPr>
          <p:cNvSpPr>
            <a:spLocks noGrp="1" noChangeArrowheads="1" noTextEdit="1"/>
          </p:cNvSpPr>
          <p:nvPr>
            <p:ph type="clipArt" sz="half" idx="2"/>
          </p:nvPr>
        </p:nvSpPr>
        <p:spPr>
          <a:xfrm>
            <a:off x="6015039" y="1684339"/>
            <a:ext cx="3227387" cy="3525837"/>
          </a:xfrm>
        </p:spPr>
      </p:sp>
      <p:sp>
        <p:nvSpPr>
          <p:cNvPr id="14342" name="Rectangle 8">
            <a:extLst>
              <a:ext uri="{FF2B5EF4-FFF2-40B4-BE49-F238E27FC236}">
                <a16:creationId xmlns="" xmlns:a16="http://schemas.microsoft.com/office/drawing/2014/main" id="{E06C1966-7A5E-FDC2-DDB4-CEEBEFF57E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7000" y="2438400"/>
            <a:ext cx="2819400" cy="3429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18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>
            <a:extLst>
              <a:ext uri="{FF2B5EF4-FFF2-40B4-BE49-F238E27FC236}">
                <a16:creationId xmlns="" xmlns:a16="http://schemas.microsoft.com/office/drawing/2014/main" id="{6DFBB447-2592-32A8-6635-F7BDCD5FBCD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Carious Dentin</a:t>
            </a:r>
          </a:p>
        </p:txBody>
      </p:sp>
      <p:sp>
        <p:nvSpPr>
          <p:cNvPr id="135171" name="Rectangle 3">
            <a:extLst>
              <a:ext uri="{FF2B5EF4-FFF2-40B4-BE49-F238E27FC236}">
                <a16:creationId xmlns="" xmlns:a16="http://schemas.microsoft.com/office/drawing/2014/main" id="{C13C535F-9352-D15B-36E3-D18DF9D5312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Carious dentin consists of two distinct layers :an outer layer-</a:t>
            </a:r>
            <a:r>
              <a:rPr lang="en-US" i="1" u="sng" dirty="0"/>
              <a:t>Infected dentin</a:t>
            </a:r>
            <a:endParaRPr lang="en-US" dirty="0"/>
          </a:p>
          <a:p>
            <a:pPr eaLnBrk="1" hangingPunct="1">
              <a:defRPr/>
            </a:pPr>
            <a:r>
              <a:rPr lang="en-US" dirty="0"/>
              <a:t>           :an inner layer-</a:t>
            </a:r>
            <a:r>
              <a:rPr lang="en-US" i="1" u="sng" dirty="0"/>
              <a:t>Affected dentin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>
            <a:extLst>
              <a:ext uri="{FF2B5EF4-FFF2-40B4-BE49-F238E27FC236}">
                <a16:creationId xmlns="" xmlns:a16="http://schemas.microsoft.com/office/drawing/2014/main" id="{4F3154DE-FD51-0053-AD1F-E4334C525EB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u="sng" dirty="0"/>
              <a:t>Infected Dentin</a:t>
            </a:r>
          </a:p>
        </p:txBody>
      </p:sp>
      <p:sp>
        <p:nvSpPr>
          <p:cNvPr id="136195" name="Rectangle 3">
            <a:extLst>
              <a:ext uri="{FF2B5EF4-FFF2-40B4-BE49-F238E27FC236}">
                <a16:creationId xmlns="" xmlns:a16="http://schemas.microsoft.com/office/drawing/2014/main" id="{8416BC82-4E24-C503-5021-9AEA977F43C7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2590800" y="1676400"/>
            <a:ext cx="3810000" cy="495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Texture is soft.</a:t>
            </a:r>
          </a:p>
          <a:p>
            <a:pPr eaLnBrk="1" hangingPunct="1">
              <a:defRPr/>
            </a:pPr>
            <a:r>
              <a:rPr lang="en-US" dirty="0"/>
              <a:t>Bacteria are </a:t>
            </a:r>
            <a:r>
              <a:rPr lang="en-US" dirty="0" err="1"/>
              <a:t>present.Collagen</a:t>
            </a:r>
            <a:r>
              <a:rPr lang="en-US" dirty="0"/>
              <a:t> irreversibly denatured.</a:t>
            </a:r>
          </a:p>
          <a:p>
            <a:pPr eaLnBrk="1" hangingPunct="1">
              <a:defRPr/>
            </a:pPr>
            <a:r>
              <a:rPr lang="en-US" dirty="0" err="1"/>
              <a:t>Remineralisation</a:t>
            </a:r>
            <a:r>
              <a:rPr lang="en-US" dirty="0"/>
              <a:t> not </a:t>
            </a:r>
            <a:r>
              <a:rPr lang="en-US" dirty="0" err="1"/>
              <a:t>possible.Removal</a:t>
            </a:r>
            <a:r>
              <a:rPr lang="en-US" dirty="0"/>
              <a:t> of infected dentin indicated to </a:t>
            </a:r>
            <a:r>
              <a:rPr lang="en-US" dirty="0" err="1"/>
              <a:t>avoide</a:t>
            </a:r>
            <a:r>
              <a:rPr lang="en-US" dirty="0"/>
              <a:t> spread of infection.</a:t>
            </a:r>
          </a:p>
        </p:txBody>
      </p:sp>
      <p:sp>
        <p:nvSpPr>
          <p:cNvPr id="16388" name="Rectangle 4">
            <a:extLst>
              <a:ext uri="{FF2B5EF4-FFF2-40B4-BE49-F238E27FC236}">
                <a16:creationId xmlns="" xmlns:a16="http://schemas.microsoft.com/office/drawing/2014/main" id="{DB8E9DF6-8E4F-46BA-DF96-BD3EE10CFB73}"/>
              </a:ext>
            </a:extLst>
          </p:cNvPr>
          <p:cNvSpPr>
            <a:spLocks noGrp="1" noChangeArrowheads="1" noTextEdit="1"/>
          </p:cNvSpPr>
          <p:nvPr>
            <p:ph type="clipArt" sz="half" idx="2"/>
          </p:nvPr>
        </p:nvSpPr>
        <p:spPr>
          <a:xfrm>
            <a:off x="6176964" y="1600200"/>
            <a:ext cx="4033837" cy="4533900"/>
          </a:xfrm>
        </p:spPr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>
            <a:extLst>
              <a:ext uri="{FF2B5EF4-FFF2-40B4-BE49-F238E27FC236}">
                <a16:creationId xmlns="" xmlns:a16="http://schemas.microsoft.com/office/drawing/2014/main" id="{F8247405-D54E-E5DA-D5C2-F822E5283D8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u="sng" dirty="0"/>
              <a:t>Affected Dentin</a:t>
            </a:r>
          </a:p>
        </p:txBody>
      </p:sp>
      <p:sp>
        <p:nvSpPr>
          <p:cNvPr id="137219" name="Rectangle 3">
            <a:extLst>
              <a:ext uri="{FF2B5EF4-FFF2-40B4-BE49-F238E27FC236}">
                <a16:creationId xmlns="" xmlns:a16="http://schemas.microsoft.com/office/drawing/2014/main" id="{EA2B4B3D-6513-3830-6F75-20CEC445E632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2590800" y="1371600"/>
            <a:ext cx="3810000" cy="5486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dirty="0"/>
              <a:t>Texture is hard.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/>
              <a:t>It is an area of decalcification before the penetration of micro –</a:t>
            </a:r>
            <a:r>
              <a:rPr lang="en-US" dirty="0" err="1"/>
              <a:t>organisms.Not</a:t>
            </a:r>
            <a:r>
              <a:rPr lang="en-US" dirty="0"/>
              <a:t> invaded by micro-organisms.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/>
              <a:t>Collagen reversibly denatured &amp; </a:t>
            </a:r>
            <a:r>
              <a:rPr lang="en-US" dirty="0" err="1"/>
              <a:t>remineralisation</a:t>
            </a:r>
            <a:r>
              <a:rPr lang="en-US" dirty="0"/>
              <a:t> </a:t>
            </a:r>
            <a:r>
              <a:rPr lang="en-US" dirty="0" err="1"/>
              <a:t>possible.Can</a:t>
            </a:r>
            <a:r>
              <a:rPr lang="en-US" dirty="0"/>
              <a:t> be left behind with out removal.</a:t>
            </a:r>
          </a:p>
        </p:txBody>
      </p:sp>
      <p:sp>
        <p:nvSpPr>
          <p:cNvPr id="17412" name="Rectangle 4">
            <a:extLst>
              <a:ext uri="{FF2B5EF4-FFF2-40B4-BE49-F238E27FC236}">
                <a16:creationId xmlns="" xmlns:a16="http://schemas.microsoft.com/office/drawing/2014/main" id="{89F10EF8-BD94-07B1-7CCD-4EA98A3C4096}"/>
              </a:ext>
            </a:extLst>
          </p:cNvPr>
          <p:cNvSpPr>
            <a:spLocks noGrp="1" noChangeArrowheads="1" noTextEdit="1"/>
          </p:cNvSpPr>
          <p:nvPr>
            <p:ph type="clipArt" sz="half" idx="2"/>
          </p:nvPr>
        </p:nvSpPr>
        <p:spPr>
          <a:xfrm>
            <a:off x="6176964" y="1600200"/>
            <a:ext cx="4033837" cy="4533900"/>
          </a:xfrm>
        </p:spPr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>
            <a:extLst>
              <a:ext uri="{FF2B5EF4-FFF2-40B4-BE49-F238E27FC236}">
                <a16:creationId xmlns="" xmlns:a16="http://schemas.microsoft.com/office/drawing/2014/main" id="{F29D1AB9-F436-28D1-BEDB-25FB1D2CA6C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u="sng" dirty="0"/>
              <a:t>Terminologies Of Tooth</a:t>
            </a:r>
            <a:r>
              <a:rPr lang="en-US" dirty="0"/>
              <a:t> </a:t>
            </a:r>
            <a:r>
              <a:rPr lang="en-US" u="sng" dirty="0"/>
              <a:t>Preparation</a:t>
            </a:r>
          </a:p>
        </p:txBody>
      </p:sp>
      <p:sp>
        <p:nvSpPr>
          <p:cNvPr id="138243" name="Rectangle 3">
            <a:extLst>
              <a:ext uri="{FF2B5EF4-FFF2-40B4-BE49-F238E27FC236}">
                <a16:creationId xmlns="" xmlns:a16="http://schemas.microsoft.com/office/drawing/2014/main" id="{8CA737A4-25AC-0E5C-E8A7-A072CC11FCE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i="1" u="sng" dirty="0"/>
              <a:t>Internal Wall : </a:t>
            </a:r>
            <a:r>
              <a:rPr lang="en-US" dirty="0"/>
              <a:t>prepared cavity surface which does not extend to external tooth surface.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i="1" u="sng" dirty="0"/>
              <a:t>Axial Wall </a:t>
            </a:r>
            <a:r>
              <a:rPr lang="en-US" dirty="0"/>
              <a:t>:an internal wall parallel to long axis of tooth.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i="1" u="sng" dirty="0" err="1"/>
              <a:t>Pulpal</a:t>
            </a:r>
            <a:r>
              <a:rPr lang="en-US" i="1" u="sng" dirty="0"/>
              <a:t> Wall </a:t>
            </a:r>
            <a:r>
              <a:rPr lang="en-US" dirty="0"/>
              <a:t>: an internal wall perpendicular to long axis of tooth &amp; </a:t>
            </a:r>
            <a:r>
              <a:rPr lang="en-US" dirty="0" err="1"/>
              <a:t>occlusal</a:t>
            </a:r>
            <a:r>
              <a:rPr lang="en-US" dirty="0"/>
              <a:t> of pulp.</a:t>
            </a:r>
            <a:endParaRPr lang="en-US" i="1" u="sng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>
            <a:extLst>
              <a:ext uri="{FF2B5EF4-FFF2-40B4-BE49-F238E27FC236}">
                <a16:creationId xmlns="" xmlns:a16="http://schemas.microsoft.com/office/drawing/2014/main" id="{D4798932-097B-9409-6006-CEF17FFEBE1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u="sng" dirty="0"/>
              <a:t>Terminologies Of Tooth</a:t>
            </a:r>
            <a:r>
              <a:rPr lang="en-US" dirty="0"/>
              <a:t> </a:t>
            </a:r>
            <a:r>
              <a:rPr lang="en-US" u="sng" dirty="0"/>
              <a:t>Preparation</a:t>
            </a:r>
          </a:p>
        </p:txBody>
      </p:sp>
      <p:sp>
        <p:nvSpPr>
          <p:cNvPr id="139267" name="Rectangle 3">
            <a:extLst>
              <a:ext uri="{FF2B5EF4-FFF2-40B4-BE49-F238E27FC236}">
                <a16:creationId xmlns="" xmlns:a16="http://schemas.microsoft.com/office/drawing/2014/main" id="{666C0811-9189-37AE-E02E-CCE0A0E5059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i="1" u="sng" dirty="0"/>
              <a:t>External Wall </a:t>
            </a:r>
            <a:r>
              <a:rPr lang="en-US" dirty="0"/>
              <a:t>:prepared cavity surface that extends to the external tooth surface &amp; takes the name of the tooth surface that the wall is </a:t>
            </a:r>
            <a:r>
              <a:rPr lang="en-US" dirty="0" err="1"/>
              <a:t>towards.External</a:t>
            </a:r>
            <a:r>
              <a:rPr lang="en-US" dirty="0"/>
              <a:t> walls are Distal , </a:t>
            </a:r>
            <a:r>
              <a:rPr lang="en-US" dirty="0" err="1"/>
              <a:t>Mesial</a:t>
            </a:r>
            <a:r>
              <a:rPr lang="en-US" dirty="0"/>
              <a:t> , Lingual ,Facial &amp; Gingival.</a:t>
            </a:r>
          </a:p>
          <a:p>
            <a:pPr eaLnBrk="1" hangingPunct="1">
              <a:defRPr/>
            </a:pPr>
            <a:r>
              <a:rPr lang="en-US" i="1" u="sng" dirty="0"/>
              <a:t>Enamel Wall </a:t>
            </a:r>
            <a:r>
              <a:rPr lang="en-US" dirty="0"/>
              <a:t>:is portion of external wall that consists of enamel.</a:t>
            </a:r>
            <a:endParaRPr lang="en-US" i="1" u="sng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>
            <a:extLst>
              <a:ext uri="{FF2B5EF4-FFF2-40B4-BE49-F238E27FC236}">
                <a16:creationId xmlns="" xmlns:a16="http://schemas.microsoft.com/office/drawing/2014/main" id="{AB441F35-A224-B83A-9D9A-42FA363BEB2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u="sng" dirty="0"/>
              <a:t>Terminologies Of Tooth Preparation</a:t>
            </a:r>
          </a:p>
        </p:txBody>
      </p:sp>
      <p:sp>
        <p:nvSpPr>
          <p:cNvPr id="140291" name="Rectangle 3">
            <a:extLst>
              <a:ext uri="{FF2B5EF4-FFF2-40B4-BE49-F238E27FC236}">
                <a16:creationId xmlns="" xmlns:a16="http://schemas.microsoft.com/office/drawing/2014/main" id="{AE0F6081-516A-E4DE-0262-E0CD225EC67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i="1" u="sng" dirty="0"/>
              <a:t>Dentinal Wall </a:t>
            </a:r>
            <a:r>
              <a:rPr lang="en-US" dirty="0"/>
              <a:t>: is a portion of external wall that consists of dentin.</a:t>
            </a:r>
          </a:p>
          <a:p>
            <a:pPr eaLnBrk="1" hangingPunct="1">
              <a:defRPr/>
            </a:pPr>
            <a:r>
              <a:rPr lang="en-US" i="1" u="sng" dirty="0"/>
              <a:t>Floor / Seat </a:t>
            </a:r>
            <a:r>
              <a:rPr lang="en-US" dirty="0"/>
              <a:t>:prepared cavity wall that is relatively flat &amp; perpendicular to forces of mastication that are directed along the long axis of the tooth.</a:t>
            </a:r>
          </a:p>
          <a:p>
            <a:pPr eaLnBrk="1" hangingPunct="1">
              <a:defRPr/>
            </a:pPr>
            <a:r>
              <a:rPr lang="en-US" i="1" u="sng" dirty="0" err="1"/>
              <a:t>Pulpal</a:t>
            </a:r>
            <a:r>
              <a:rPr lang="en-US" i="1" u="sng" dirty="0"/>
              <a:t> Floor </a:t>
            </a:r>
            <a:r>
              <a:rPr lang="en-US" dirty="0"/>
              <a:t>&amp; </a:t>
            </a:r>
            <a:r>
              <a:rPr lang="en-US" i="1" u="sng" dirty="0"/>
              <a:t>Gingival Seat 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3" descr="scan0001">
            <a:extLst>
              <a:ext uri="{FF2B5EF4-FFF2-40B4-BE49-F238E27FC236}">
                <a16:creationId xmlns="" xmlns:a16="http://schemas.microsoft.com/office/drawing/2014/main" id="{DF136BAE-B924-0A50-28AB-887E9B4195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990600"/>
            <a:ext cx="57912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07" name="Rectangle 4">
            <a:extLst>
              <a:ext uri="{FF2B5EF4-FFF2-40B4-BE49-F238E27FC236}">
                <a16:creationId xmlns="" xmlns:a16="http://schemas.microsoft.com/office/drawing/2014/main" id="{71149746-E775-061C-6677-F8A019848A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990600"/>
            <a:ext cx="5791200" cy="480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18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="" xmlns:a16="http://schemas.microsoft.com/office/drawing/2014/main" id="{4995EB30-9FB7-7F70-1857-200FA0A683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06676" y="411164"/>
            <a:ext cx="6945313" cy="827087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Specific learning Objectives </a:t>
            </a:r>
            <a:endParaRPr lang="en-US" sz="2325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="" xmlns:a16="http://schemas.microsoft.com/office/drawing/2014/main" id="{0BCB4E49-E254-25E6-8B9C-7CFCFEF8D43D}"/>
              </a:ext>
            </a:extLst>
          </p:cNvPr>
          <p:cNvGraphicFramePr>
            <a:graphicFrameLocks noGrp="1"/>
          </p:cNvGraphicFramePr>
          <p:nvPr/>
        </p:nvGraphicFramePr>
        <p:xfrm>
          <a:off x="2057401" y="1701801"/>
          <a:ext cx="7673975" cy="3632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2537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34423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30436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352766">
                <a:tc>
                  <a:txBody>
                    <a:bodyPr/>
                    <a:lstStyle/>
                    <a:p>
                      <a:r>
                        <a:rPr lang="en-US" sz="1400" dirty="0"/>
                        <a:t>Core areas* </a:t>
                      </a:r>
                    </a:p>
                  </a:txBody>
                  <a:tcPr marL="68576" marR="68576" marT="34288" marB="34288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Domain</a:t>
                      </a:r>
                      <a:r>
                        <a:rPr lang="en-US" sz="1400" baseline="0" dirty="0"/>
                        <a:t> **</a:t>
                      </a:r>
                      <a:endParaRPr lang="en-US" sz="1400" dirty="0"/>
                    </a:p>
                  </a:txBody>
                  <a:tcPr marL="68576" marR="68576" marT="34288" marB="34288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Category #</a:t>
                      </a:r>
                    </a:p>
                  </a:txBody>
                  <a:tcPr marL="68576" marR="68576" marT="34288" marB="34288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174991">
                <a:tc>
                  <a:txBody>
                    <a:bodyPr/>
                    <a:lstStyle/>
                    <a:p>
                      <a:r>
                        <a:rPr lang="en-US" sz="1400" dirty="0"/>
                        <a:t>PRINCIPLES OF TOOTH PREPARATION,  GV BLACK CLASSIFICATION </a:t>
                      </a:r>
                    </a:p>
                  </a:txBody>
                  <a:tcPr marL="68576" marR="68576" marT="34288" marB="34288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COGNITIVE</a:t>
                      </a:r>
                    </a:p>
                  </a:txBody>
                  <a:tcPr marL="68576" marR="68576" marT="34288" marB="34288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MUST KNOW</a:t>
                      </a:r>
                    </a:p>
                  </a:txBody>
                  <a:tcPr marL="68576" marR="68576" marT="34288" marB="34288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395796">
                <a:tc>
                  <a:txBody>
                    <a:bodyPr/>
                    <a:lstStyle/>
                    <a:p>
                      <a:r>
                        <a:rPr lang="en-US" sz="1400" dirty="0"/>
                        <a:t>OBJECTIVES OF TOOTH PREPARATION , TECHNIQUES OF TOOTH PREPARATION</a:t>
                      </a:r>
                    </a:p>
                  </a:txBody>
                  <a:tcPr marL="68576" marR="68576" marT="34288" marB="34288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PSYCHOMOTOR</a:t>
                      </a:r>
                    </a:p>
                  </a:txBody>
                  <a:tcPr marL="68576" marR="68576" marT="34288" marB="34288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NICE TO KNOW</a:t>
                      </a:r>
                    </a:p>
                  </a:txBody>
                  <a:tcPr marL="68576" marR="68576" marT="34288" marB="34288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708647">
                <a:tc>
                  <a:txBody>
                    <a:bodyPr/>
                    <a:lstStyle/>
                    <a:p>
                      <a:r>
                        <a:rPr lang="en-US" sz="1400" dirty="0"/>
                        <a:t>TERMOLOGIES OF TOOTH PREPARATION</a:t>
                      </a:r>
                    </a:p>
                  </a:txBody>
                  <a:tcPr marL="68576" marR="68576" marT="34288" marB="34288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AFFECTIVE</a:t>
                      </a:r>
                    </a:p>
                  </a:txBody>
                  <a:tcPr marL="68576" marR="68576" marT="34288" marB="34288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DESIRE TO KNOW</a:t>
                      </a:r>
                    </a:p>
                  </a:txBody>
                  <a:tcPr marL="68576" marR="68576" marT="34288" marB="34288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DE7D7BAD-1556-3DA8-7601-408EB9B7C8DB}"/>
              </a:ext>
            </a:extLst>
          </p:cNvPr>
          <p:cNvSpPr txBox="1"/>
          <p:nvPr/>
        </p:nvSpPr>
        <p:spPr>
          <a:xfrm>
            <a:off x="2209801" y="5529263"/>
            <a:ext cx="6215063" cy="1384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14313" indent="-214313">
              <a:buFont typeface="Arial" panose="020B0604020202020204" pitchFamily="34" charset="0"/>
              <a:buChar char="•"/>
              <a:defRPr/>
            </a:pPr>
            <a:r>
              <a:rPr lang="en-US" sz="2100" dirty="0"/>
              <a:t>*Subtopic of importance</a:t>
            </a:r>
          </a:p>
          <a:p>
            <a:pPr marL="214313" indent="-214313">
              <a:buFont typeface="Arial" panose="020B0604020202020204" pitchFamily="34" charset="0"/>
              <a:buChar char="•"/>
              <a:defRPr/>
            </a:pPr>
            <a:r>
              <a:rPr lang="en-US" sz="2100" dirty="0"/>
              <a:t>**  Cognitive, Psychomotor   or Affective </a:t>
            </a:r>
          </a:p>
          <a:p>
            <a:pPr marL="214313" indent="-214313">
              <a:buFont typeface="Arial" panose="020B0604020202020204" pitchFamily="34" charset="0"/>
              <a:buChar char="•"/>
              <a:defRPr/>
            </a:pPr>
            <a:r>
              <a:rPr lang="en-US" sz="2100" dirty="0"/>
              <a:t># Must know , Nice to know  &amp; Desire to know </a:t>
            </a:r>
          </a:p>
          <a:p>
            <a:pPr>
              <a:defRPr/>
            </a:pPr>
            <a:r>
              <a:rPr lang="en-US" sz="2100" dirty="0"/>
              <a:t>( Table to be prepared as per the above format )</a:t>
            </a:r>
          </a:p>
        </p:txBody>
      </p:sp>
      <p:sp>
        <p:nvSpPr>
          <p:cNvPr id="4122" name="Rectangle 3">
            <a:extLst>
              <a:ext uri="{FF2B5EF4-FFF2-40B4-BE49-F238E27FC236}">
                <a16:creationId xmlns="" xmlns:a16="http://schemas.microsoft.com/office/drawing/2014/main" id="{839C1896-B5B5-7CEA-B42C-60964A7710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84425" y="1333500"/>
            <a:ext cx="7346950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100" b="1">
                <a:latin typeface="Times New Roman" panose="02020603050405020304" pitchFamily="18" charset="0"/>
                <a:cs typeface="Times New Roman" panose="02020603050405020304" pitchFamily="18" charset="0"/>
              </a:rPr>
              <a:t>At the end of this presentation the learner is expected to know ;</a:t>
            </a:r>
            <a:endParaRPr lang="en-US" altLang="en-US" sz="2100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C3D5F322-BA96-C33B-9236-0935BB41CFF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4648200" y="6243638"/>
            <a:ext cx="2895600" cy="457200"/>
          </a:xfrm>
        </p:spPr>
        <p:txBody>
          <a:bodyPr/>
          <a:lstStyle/>
          <a:p>
            <a:pPr algn="ctr">
              <a:defRPr/>
            </a:pPr>
            <a:fld id="{D5DBE507-7C6C-4FED-83DE-1B82B77630CD}" type="slidenum">
              <a:rPr lang="en-US">
                <a:latin typeface="Arial" charset="0"/>
              </a:rPr>
              <a:pPr algn="ctr">
                <a:defRPr/>
              </a:pPr>
              <a:t>2</a:t>
            </a:fld>
            <a:endParaRPr lang="en-US">
              <a:latin typeface="Arial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>
            <a:extLst>
              <a:ext uri="{FF2B5EF4-FFF2-40B4-BE49-F238E27FC236}">
                <a16:creationId xmlns="" xmlns:a16="http://schemas.microsoft.com/office/drawing/2014/main" id="{B39637B5-1570-D64B-7411-527B3AE8B64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i="1" u="sng" dirty="0"/>
              <a:t>Tooth Preparation Angles</a:t>
            </a:r>
          </a:p>
        </p:txBody>
      </p:sp>
      <p:sp>
        <p:nvSpPr>
          <p:cNvPr id="143363" name="Rectangle 3">
            <a:extLst>
              <a:ext uri="{FF2B5EF4-FFF2-40B4-BE49-F238E27FC236}">
                <a16:creationId xmlns="" xmlns:a16="http://schemas.microsoft.com/office/drawing/2014/main" id="{5CB3BF14-4322-BDCF-E0BE-024BF7028EB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i="1" u="sng" dirty="0"/>
              <a:t>Line  Angle</a:t>
            </a:r>
            <a:r>
              <a:rPr lang="en-US" dirty="0"/>
              <a:t> :is the junction of two </a:t>
            </a:r>
            <a:r>
              <a:rPr lang="en-US" dirty="0" err="1"/>
              <a:t>planal</a:t>
            </a:r>
            <a:r>
              <a:rPr lang="en-US" dirty="0"/>
              <a:t> surfaces of different orientations along a line.2 types </a:t>
            </a:r>
            <a:r>
              <a:rPr lang="en-US" dirty="0" err="1"/>
              <a:t>are:</a:t>
            </a:r>
            <a:r>
              <a:rPr lang="en-US" i="1" u="sng" dirty="0" err="1"/>
              <a:t>Internal</a:t>
            </a:r>
            <a:r>
              <a:rPr lang="en-US" i="1" u="sng" dirty="0"/>
              <a:t> Line Angle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/>
              <a:t> 			   :</a:t>
            </a:r>
            <a:r>
              <a:rPr lang="en-US" i="1" u="sng" dirty="0"/>
              <a:t>External Line Angle</a:t>
            </a:r>
            <a:endParaRPr lang="en-US" dirty="0"/>
          </a:p>
          <a:p>
            <a:pPr eaLnBrk="1" hangingPunct="1">
              <a:lnSpc>
                <a:spcPct val="90000"/>
              </a:lnSpc>
              <a:defRPr/>
            </a:pPr>
            <a:r>
              <a:rPr lang="en-US" i="1" u="sng" dirty="0"/>
              <a:t>Internal Line Angle </a:t>
            </a:r>
            <a:r>
              <a:rPr lang="en-US" dirty="0"/>
              <a:t>:is the one whose apex points into the tooth </a:t>
            </a:r>
            <a:r>
              <a:rPr lang="en-US" dirty="0" err="1"/>
              <a:t>e.g</a:t>
            </a:r>
            <a:r>
              <a:rPr lang="en-US" dirty="0"/>
              <a:t> </a:t>
            </a:r>
            <a:r>
              <a:rPr lang="en-US" dirty="0" err="1"/>
              <a:t>faciopulpal</a:t>
            </a:r>
            <a:r>
              <a:rPr lang="en-US" dirty="0"/>
              <a:t> line angle.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i="1" u="sng" dirty="0"/>
              <a:t>External Line Angle </a:t>
            </a:r>
            <a:r>
              <a:rPr lang="en-US" dirty="0"/>
              <a:t>:is the one whose apex points away from the tooth </a:t>
            </a:r>
            <a:r>
              <a:rPr lang="en-US" dirty="0" err="1"/>
              <a:t>e.g</a:t>
            </a:r>
            <a:r>
              <a:rPr lang="en-US" dirty="0"/>
              <a:t> </a:t>
            </a:r>
            <a:r>
              <a:rPr lang="en-US" dirty="0" err="1"/>
              <a:t>axiopulpal</a:t>
            </a:r>
            <a:r>
              <a:rPr lang="en-US" dirty="0"/>
              <a:t> line angle.</a:t>
            </a:r>
            <a:endParaRPr lang="en-US" i="1" u="sng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>
            <a:extLst>
              <a:ext uri="{FF2B5EF4-FFF2-40B4-BE49-F238E27FC236}">
                <a16:creationId xmlns="" xmlns:a16="http://schemas.microsoft.com/office/drawing/2014/main" id="{0C26D5EB-50F8-0132-3888-F46E844C447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u="sng" dirty="0"/>
              <a:t>Tooth Preparation Angles</a:t>
            </a:r>
          </a:p>
        </p:txBody>
      </p:sp>
      <p:sp>
        <p:nvSpPr>
          <p:cNvPr id="144387" name="Rectangle 3">
            <a:extLst>
              <a:ext uri="{FF2B5EF4-FFF2-40B4-BE49-F238E27FC236}">
                <a16:creationId xmlns="" xmlns:a16="http://schemas.microsoft.com/office/drawing/2014/main" id="{9D5F9987-153B-0C8E-6F0D-8193A653007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i="1" u="sng" dirty="0"/>
              <a:t>Point Angle </a:t>
            </a:r>
            <a:r>
              <a:rPr lang="en-US" dirty="0"/>
              <a:t>:is the junction of three </a:t>
            </a:r>
            <a:r>
              <a:rPr lang="en-US" dirty="0" err="1"/>
              <a:t>planal</a:t>
            </a:r>
            <a:r>
              <a:rPr lang="en-US" dirty="0"/>
              <a:t> surfaces of different orientations . </a:t>
            </a:r>
            <a:r>
              <a:rPr lang="en-US" dirty="0" err="1"/>
              <a:t>E.g</a:t>
            </a:r>
            <a:r>
              <a:rPr lang="en-US" dirty="0"/>
              <a:t> </a:t>
            </a:r>
            <a:r>
              <a:rPr lang="en-US" dirty="0" err="1"/>
              <a:t>mesiofaciopulpal</a:t>
            </a:r>
            <a:r>
              <a:rPr lang="en-US" dirty="0"/>
              <a:t>.</a:t>
            </a:r>
          </a:p>
          <a:p>
            <a:pPr eaLnBrk="1" hangingPunct="1">
              <a:defRPr/>
            </a:pPr>
            <a:r>
              <a:rPr lang="en-US" i="1" u="sng" dirty="0" err="1"/>
              <a:t>Cavosurface</a:t>
            </a:r>
            <a:r>
              <a:rPr lang="en-US" i="1" u="sng" dirty="0"/>
              <a:t> Angle </a:t>
            </a:r>
            <a:r>
              <a:rPr lang="en-US" dirty="0"/>
              <a:t>:is the angle of the tooth surface formed by the junction of prepared cavity wall &amp; external tooth surface.</a:t>
            </a:r>
            <a:endParaRPr lang="en-US" i="1" u="sng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scan">
            <a:extLst>
              <a:ext uri="{FF2B5EF4-FFF2-40B4-BE49-F238E27FC236}">
                <a16:creationId xmlns="" xmlns:a16="http://schemas.microsoft.com/office/drawing/2014/main" id="{C239E188-3056-4D52-83C9-9A8907ADA3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r="5682" b="4694"/>
          <a:stretch>
            <a:fillRect/>
          </a:stretch>
        </p:blipFill>
        <p:spPr bwMode="auto">
          <a:xfrm>
            <a:off x="3200400" y="147638"/>
            <a:ext cx="6324600" cy="6253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79" name="Rectangle 3">
            <a:extLst>
              <a:ext uri="{FF2B5EF4-FFF2-40B4-BE49-F238E27FC236}">
                <a16:creationId xmlns="" xmlns:a16="http://schemas.microsoft.com/office/drawing/2014/main" id="{6D36A5E8-3B66-A516-02D6-B96D3B16D3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0400" y="228600"/>
            <a:ext cx="6324600" cy="6172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180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>
            <a:extLst>
              <a:ext uri="{FF2B5EF4-FFF2-40B4-BE49-F238E27FC236}">
                <a16:creationId xmlns="" xmlns:a16="http://schemas.microsoft.com/office/drawing/2014/main" id="{C8DF90FF-0428-F7C6-8375-97D33D9ADC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u="sng" dirty="0" err="1"/>
              <a:t>Cavosurface</a:t>
            </a:r>
            <a:r>
              <a:rPr lang="en-US" u="sng" dirty="0"/>
              <a:t> Angle</a:t>
            </a:r>
          </a:p>
        </p:txBody>
      </p:sp>
      <p:sp>
        <p:nvSpPr>
          <p:cNvPr id="146435" name="Rectangle 3">
            <a:extLst>
              <a:ext uri="{FF2B5EF4-FFF2-40B4-BE49-F238E27FC236}">
                <a16:creationId xmlns="" xmlns:a16="http://schemas.microsoft.com/office/drawing/2014/main" id="{893D8666-9DD5-4FEF-FE72-38462E1B680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The actual junction is called as </a:t>
            </a:r>
            <a:r>
              <a:rPr lang="en-US" i="1" u="sng" dirty="0" err="1"/>
              <a:t>Cavosurface</a:t>
            </a:r>
            <a:r>
              <a:rPr lang="en-US" i="1" u="sng" dirty="0"/>
              <a:t> Margin.</a:t>
            </a:r>
            <a:endParaRPr lang="en-US" dirty="0"/>
          </a:p>
          <a:p>
            <a:pPr eaLnBrk="1" hangingPunct="1">
              <a:defRPr/>
            </a:pPr>
            <a:r>
              <a:rPr lang="en-US" dirty="0" err="1"/>
              <a:t>Cavosurface</a:t>
            </a:r>
            <a:r>
              <a:rPr lang="en-US" dirty="0"/>
              <a:t> Angle varies with :			1] location of tooth.                            		2] type of restorative material.			3] position of enamel rods.</a:t>
            </a:r>
            <a:endParaRPr lang="en-US" i="1" u="sng" dirty="0"/>
          </a:p>
        </p:txBody>
      </p:sp>
    </p:spTree>
  </p:cSld>
  <p:clrMapOvr>
    <a:masterClrMapping/>
  </p:clrMapOvr>
  <p:transition spd="slow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>
            <a:extLst>
              <a:ext uri="{FF2B5EF4-FFF2-40B4-BE49-F238E27FC236}">
                <a16:creationId xmlns="" xmlns:a16="http://schemas.microsoft.com/office/drawing/2014/main" id="{CEB9CF8D-9346-A55E-26A0-DABD292E98E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u="sng" dirty="0"/>
              <a:t>Junctions</a:t>
            </a:r>
          </a:p>
        </p:txBody>
      </p:sp>
      <p:sp>
        <p:nvSpPr>
          <p:cNvPr id="147459" name="Rectangle 3">
            <a:extLst>
              <a:ext uri="{FF2B5EF4-FFF2-40B4-BE49-F238E27FC236}">
                <a16:creationId xmlns="" xmlns:a16="http://schemas.microsoft.com/office/drawing/2014/main" id="{05015A2A-978A-447F-7668-BDE1415F5C6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i="1" u="sng" dirty="0" err="1"/>
              <a:t>Dentinoenamel</a:t>
            </a:r>
            <a:r>
              <a:rPr lang="en-US" i="1" u="sng" dirty="0"/>
              <a:t> Junction </a:t>
            </a:r>
            <a:r>
              <a:rPr lang="en-US" dirty="0"/>
              <a:t>: it is the junction of enamel &amp; dentin.</a:t>
            </a:r>
          </a:p>
          <a:p>
            <a:pPr eaLnBrk="1" hangingPunct="1">
              <a:defRPr/>
            </a:pPr>
            <a:r>
              <a:rPr lang="en-US" i="1" u="sng" dirty="0" err="1"/>
              <a:t>Cementoenamel</a:t>
            </a:r>
            <a:r>
              <a:rPr lang="en-US" i="1" u="sng" dirty="0"/>
              <a:t> Junction </a:t>
            </a:r>
            <a:r>
              <a:rPr lang="en-US" dirty="0"/>
              <a:t>: it is the junction of enamel &amp; </a:t>
            </a:r>
            <a:r>
              <a:rPr lang="en-US" dirty="0" err="1"/>
              <a:t>cementum.It</a:t>
            </a:r>
            <a:r>
              <a:rPr lang="en-US" dirty="0"/>
              <a:t> is also called as </a:t>
            </a:r>
            <a:r>
              <a:rPr lang="en-US" i="1" u="sng" dirty="0"/>
              <a:t>Cervical Line </a:t>
            </a:r>
            <a:r>
              <a:rPr lang="en-US" dirty="0"/>
              <a:t>.</a:t>
            </a:r>
            <a:endParaRPr lang="en-US" i="1" u="sng" dirty="0"/>
          </a:p>
        </p:txBody>
      </p:sp>
    </p:spTree>
  </p:cSld>
  <p:clrMapOvr>
    <a:masterClrMapping/>
  </p:clrMapOvr>
  <p:transition spd="slow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>
            <a:extLst>
              <a:ext uri="{FF2B5EF4-FFF2-40B4-BE49-F238E27FC236}">
                <a16:creationId xmlns="" xmlns:a16="http://schemas.microsoft.com/office/drawing/2014/main" id="{FD0AB95C-6562-6985-6F34-0B12C79BDCD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u="sng" dirty="0"/>
              <a:t>Enamel Margin Strength</a:t>
            </a:r>
          </a:p>
        </p:txBody>
      </p:sp>
      <p:sp>
        <p:nvSpPr>
          <p:cNvPr id="148483" name="Rectangle 3">
            <a:extLst>
              <a:ext uri="{FF2B5EF4-FFF2-40B4-BE49-F238E27FC236}">
                <a16:creationId xmlns="" xmlns:a16="http://schemas.microsoft.com/office/drawing/2014/main" id="{B0476363-6C68-B05F-D2F8-2E8932A0668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i="1" u="sng" dirty="0"/>
              <a:t>Strongest enamel margin </a:t>
            </a:r>
            <a:r>
              <a:rPr lang="en-US" dirty="0"/>
              <a:t>: consists of :	a] formed by full length enamel rods whose inner ends are on sound dentin.	b] enamel rods are buttressed on preparation side by progressively shorter rods.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>
            <a:extLst>
              <a:ext uri="{FF2B5EF4-FFF2-40B4-BE49-F238E27FC236}">
                <a16:creationId xmlns="" xmlns:a16="http://schemas.microsoft.com/office/drawing/2014/main" id="{59B74117-E9B9-9C77-6D38-7B7A41849AA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362200" y="0"/>
            <a:ext cx="7793038" cy="1462088"/>
          </a:xfrm>
        </p:spPr>
        <p:txBody>
          <a:bodyPr/>
          <a:lstStyle/>
          <a:p>
            <a:pPr eaLnBrk="1" hangingPunct="1">
              <a:defRPr/>
            </a:pPr>
            <a:r>
              <a:rPr lang="en-US" b="1" dirty="0"/>
              <a:t>Classification given by the G.V. BLACK</a:t>
            </a:r>
          </a:p>
        </p:txBody>
      </p:sp>
      <p:sp>
        <p:nvSpPr>
          <p:cNvPr id="152579" name="Rectangle 3">
            <a:extLst>
              <a:ext uri="{FF2B5EF4-FFF2-40B4-BE49-F238E27FC236}">
                <a16:creationId xmlns="" xmlns:a16="http://schemas.microsoft.com/office/drawing/2014/main" id="{857579D5-EF4E-2364-5C11-4C840AF6E53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24000" y="1371600"/>
            <a:ext cx="8915400" cy="60960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b="1" dirty="0"/>
              <a:t>                          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b="1" dirty="0"/>
              <a:t>        CLASS I – </a:t>
            </a:r>
            <a:r>
              <a:rPr lang="en-US" dirty="0"/>
              <a:t>Caries beginning in structural defects like pits and fissures that  occur on </a:t>
            </a:r>
            <a:r>
              <a:rPr lang="en-US" dirty="0" err="1"/>
              <a:t>occlusal</a:t>
            </a:r>
            <a:r>
              <a:rPr lang="en-US" dirty="0"/>
              <a:t> surfaces of premolars and molars, the </a:t>
            </a:r>
            <a:r>
              <a:rPr lang="en-US" dirty="0" err="1"/>
              <a:t>occlusal</a:t>
            </a:r>
            <a:r>
              <a:rPr lang="en-US" dirty="0"/>
              <a:t> two thirds of the </a:t>
            </a:r>
            <a:r>
              <a:rPr lang="en-US" dirty="0" err="1"/>
              <a:t>buccal</a:t>
            </a:r>
            <a:r>
              <a:rPr lang="en-US" dirty="0"/>
              <a:t> and lingual surfaces of the molars, the lingual surfaces of maxillary incisors.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US" b="1" dirty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b="1" dirty="0"/>
              <a:t>        CLASS II – </a:t>
            </a:r>
            <a:r>
              <a:rPr lang="en-US" dirty="0"/>
              <a:t>Caries on the proximal surfaces of molars and premolars.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b="1" dirty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b="1" dirty="0"/>
              <a:t>        CLASS III – </a:t>
            </a:r>
            <a:r>
              <a:rPr lang="en-US" dirty="0"/>
              <a:t>Caries on proximal surfaces of incisors and canines, but not involving </a:t>
            </a:r>
            <a:r>
              <a:rPr lang="en-US" dirty="0" err="1"/>
              <a:t>incisal</a:t>
            </a:r>
            <a:r>
              <a:rPr lang="en-US" dirty="0"/>
              <a:t> angle.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b="1" dirty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b="1" dirty="0"/>
              <a:t>            </a:t>
            </a:r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>
            <a:extLst>
              <a:ext uri="{FF2B5EF4-FFF2-40B4-BE49-F238E27FC236}">
                <a16:creationId xmlns="" xmlns:a16="http://schemas.microsoft.com/office/drawing/2014/main" id="{CF8275C8-A93A-6366-395A-804EC9A07C9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  <p:sp>
        <p:nvSpPr>
          <p:cNvPr id="153603" name="Rectangle 3">
            <a:extLst>
              <a:ext uri="{FF2B5EF4-FFF2-40B4-BE49-F238E27FC236}">
                <a16:creationId xmlns="" xmlns:a16="http://schemas.microsoft.com/office/drawing/2014/main" id="{68EEE079-23B5-3FD4-CFE7-10005087A3E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b="1" dirty="0"/>
              <a:t>CLASS IV – </a:t>
            </a:r>
            <a:r>
              <a:rPr lang="en-US" dirty="0"/>
              <a:t>Caries on proximal surfaces of    incisors and canines, but also involving the </a:t>
            </a:r>
            <a:r>
              <a:rPr lang="en-US" dirty="0" err="1"/>
              <a:t>incisal</a:t>
            </a:r>
            <a:r>
              <a:rPr lang="en-US" dirty="0"/>
              <a:t> angle.</a:t>
            </a:r>
          </a:p>
          <a:p>
            <a:pPr eaLnBrk="1" hangingPunct="1">
              <a:lnSpc>
                <a:spcPct val="80000"/>
              </a:lnSpc>
              <a:defRPr/>
            </a:pPr>
            <a:endParaRPr lang="en-US" b="1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b="1" dirty="0"/>
              <a:t> CLASS V – </a:t>
            </a:r>
            <a:r>
              <a:rPr lang="en-US" dirty="0"/>
              <a:t>Caries on the gingival third of facial      and lingual surfaces of teeth.</a:t>
            </a:r>
            <a:endParaRPr lang="en-US" b="1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b="1" dirty="0"/>
              <a:t>    </a:t>
            </a:r>
            <a:endParaRPr lang="en-US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dirty="0"/>
              <a:t> </a:t>
            </a:r>
            <a:r>
              <a:rPr lang="en-US" b="1" dirty="0"/>
              <a:t>CLASS VI – </a:t>
            </a:r>
            <a:r>
              <a:rPr lang="en-US" dirty="0"/>
              <a:t>Caries on </a:t>
            </a:r>
            <a:r>
              <a:rPr lang="en-US" dirty="0" err="1"/>
              <a:t>incisal</a:t>
            </a:r>
            <a:r>
              <a:rPr lang="en-US" dirty="0"/>
              <a:t> edges and cusp tips of all the teeth</a:t>
            </a:r>
            <a:endParaRPr lang="en-US" b="1" dirty="0"/>
          </a:p>
          <a:p>
            <a:pPr eaLnBrk="1" hangingPunct="1">
              <a:lnSpc>
                <a:spcPct val="80000"/>
              </a:lnSpc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5">
            <a:extLst>
              <a:ext uri="{FF2B5EF4-FFF2-40B4-BE49-F238E27FC236}">
                <a16:creationId xmlns="" xmlns:a16="http://schemas.microsoft.com/office/drawing/2014/main" id="{945EA7E7-7A70-DC22-D06E-A96A6D0EAE6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828801" y="381000"/>
            <a:ext cx="8545513" cy="1371600"/>
          </a:xfrm>
        </p:spPr>
        <p:txBody>
          <a:bodyPr/>
          <a:lstStyle/>
          <a:p>
            <a:r>
              <a:rPr lang="en-US" altLang="en-US" sz="2700" b="1">
                <a:latin typeface="Times New Roman" panose="02020603050405020304" pitchFamily="18" charset="0"/>
                <a:cs typeface="Times New Roman" panose="02020603050405020304" pitchFamily="18" charset="0"/>
              </a:rPr>
              <a:t>TAKE HOME MESSEGE/ FOR THE TOPIC COVERED (SUMMARY)  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="" xmlns:a16="http://schemas.microsoft.com/office/drawing/2014/main" id="{81C48834-371D-98F0-C0E8-C8F92B83767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4648200" y="6243638"/>
            <a:ext cx="2895600" cy="457200"/>
          </a:xfrm>
        </p:spPr>
        <p:txBody>
          <a:bodyPr/>
          <a:lstStyle/>
          <a:p>
            <a:pPr algn="ctr">
              <a:defRPr/>
            </a:pPr>
            <a:fld id="{8508B40F-6904-40E9-A030-CE1812A876FF}" type="slidenum">
              <a:rPr lang="en-US">
                <a:latin typeface="Arial" charset="0"/>
              </a:rPr>
              <a:pPr algn="ctr">
                <a:defRPr/>
              </a:pPr>
              <a:t>28</a:t>
            </a:fld>
            <a:endParaRPr lang="en-US">
              <a:latin typeface="Arial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B9D58557-F660-F7E9-0E59-82F743770C94}"/>
              </a:ext>
            </a:extLst>
          </p:cNvPr>
          <p:cNvSpPr txBox="1"/>
          <p:nvPr/>
        </p:nvSpPr>
        <p:spPr>
          <a:xfrm>
            <a:off x="2057400" y="1981201"/>
            <a:ext cx="8212138" cy="50276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en-US" dirty="0"/>
              <a:t>A cavity preparation is determined by many factors and each time a cavity is to be restored each of these factors must be assessed.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en-US" dirty="0"/>
              <a:t>If the principles of cavity preparation are adhered to, the success of restoration increases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en-US" dirty="0"/>
              <a:t>The factors that should be considered before initiating a cavity preparation are as follows :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  <a:defRPr/>
            </a:pPr>
            <a:r>
              <a:rPr lang="en-US" dirty="0"/>
              <a:t>Extent of carries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  <a:defRPr/>
            </a:pPr>
            <a:r>
              <a:rPr lang="en-US" dirty="0"/>
              <a:t>Occlusion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  <a:defRPr/>
            </a:pPr>
            <a:r>
              <a:rPr lang="en-US" dirty="0"/>
              <a:t>Pulpal involvement 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  <a:defRPr/>
            </a:pPr>
            <a:r>
              <a:rPr lang="en-US" dirty="0"/>
              <a:t>Esthetics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  <a:defRPr/>
            </a:pPr>
            <a:r>
              <a:rPr lang="en-US" dirty="0"/>
              <a:t>Patients age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  <a:defRPr/>
            </a:pPr>
            <a:r>
              <a:rPr lang="en-US" dirty="0"/>
              <a:t>Operational skills</a:t>
            </a:r>
            <a:endParaRPr lang="en-IN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="" xmlns:a16="http://schemas.microsoft.com/office/drawing/2014/main" id="{6EB25C89-EB54-0577-C8E7-E8B80AD871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1031875"/>
            <a:ext cx="7886700" cy="1093788"/>
          </a:xfrm>
        </p:spPr>
        <p:txBody>
          <a:bodyPr/>
          <a:lstStyle/>
          <a:p>
            <a:pPr>
              <a:defRPr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Question &amp; Answer Session</a:t>
            </a:r>
            <a:endParaRPr lang="en-US" sz="1800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="" xmlns:a16="http://schemas.microsoft.com/office/drawing/2014/main" id="{4E277512-973C-A0FD-92D7-157439EE2A9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4648200" y="6243638"/>
            <a:ext cx="2895600" cy="457200"/>
          </a:xfrm>
        </p:spPr>
        <p:txBody>
          <a:bodyPr/>
          <a:lstStyle/>
          <a:p>
            <a:pPr algn="ctr">
              <a:defRPr/>
            </a:pPr>
            <a:fld id="{6A9C6FA6-3B38-44D3-B1DB-F6613E2CFCD4}" type="slidenum">
              <a:rPr lang="en-US">
                <a:latin typeface="Arial" charset="0"/>
              </a:rPr>
              <a:pPr algn="ctr">
                <a:defRPr/>
              </a:pPr>
              <a:t>29</a:t>
            </a:fld>
            <a:endParaRPr lang="en-US">
              <a:latin typeface="Arial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E4D3C40A-4A35-0A48-867E-207A7C9D4E1F}"/>
              </a:ext>
            </a:extLst>
          </p:cNvPr>
          <p:cNvSpPr/>
          <p:nvPr/>
        </p:nvSpPr>
        <p:spPr>
          <a:xfrm>
            <a:off x="1651819" y="2290916"/>
            <a:ext cx="7886700" cy="35352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/>
              <a:t>What is infected dentin </a:t>
            </a:r>
          </a:p>
          <a:p>
            <a:pPr algn="ctr"/>
            <a:r>
              <a:rPr lang="en-IN" dirty="0"/>
              <a:t>What is affected dentin </a:t>
            </a:r>
          </a:p>
          <a:p>
            <a:pPr algn="ctr"/>
            <a:r>
              <a:rPr lang="en-IN" dirty="0" err="1"/>
              <a:t>Gv</a:t>
            </a:r>
            <a:r>
              <a:rPr lang="en-IN" dirty="0"/>
              <a:t> </a:t>
            </a:r>
            <a:r>
              <a:rPr lang="en-IN"/>
              <a:t>black classification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C4E4C38-EB8E-6077-7361-A555F87F97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Table of Content 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="" xmlns:a16="http://schemas.microsoft.com/office/drawing/2014/main" id="{BCE6DBD9-F054-042C-7729-58AFC82B2A0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4648200" y="6243638"/>
            <a:ext cx="2895600" cy="457200"/>
          </a:xfrm>
        </p:spPr>
        <p:txBody>
          <a:bodyPr/>
          <a:lstStyle/>
          <a:p>
            <a:pPr algn="ctr">
              <a:defRPr/>
            </a:pPr>
            <a:fld id="{50772E2D-0FF8-42CE-8612-BB1BC3C12F52}" type="slidenum">
              <a:rPr lang="en-US">
                <a:latin typeface="Arial" charset="0"/>
              </a:rPr>
              <a:pPr algn="ctr">
                <a:defRPr/>
              </a:pPr>
              <a:t>3</a:t>
            </a:fld>
            <a:endParaRPr lang="en-US">
              <a:latin typeface="Arial" charset="0"/>
            </a:endParaRPr>
          </a:p>
        </p:txBody>
      </p:sp>
      <p:sp>
        <p:nvSpPr>
          <p:cNvPr id="5124" name="Rectangle 3">
            <a:extLst>
              <a:ext uri="{FF2B5EF4-FFF2-40B4-BE49-F238E27FC236}">
                <a16:creationId xmlns="" xmlns:a16="http://schemas.microsoft.com/office/drawing/2014/main" id="{794CD80D-4199-9437-49D2-2A4153C2EA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1219200"/>
            <a:ext cx="7620000" cy="54102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>
            <a:lvl1pPr marL="285750" indent="-28575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50000"/>
              </a:lnSpc>
              <a:spcBef>
                <a:spcPct val="0"/>
              </a:spcBef>
              <a:buClrTx/>
              <a:buFont typeface="Wingdings" panose="05000000000000000000" pitchFamily="2" charset="2"/>
              <a:buChar char="Ø"/>
            </a:pPr>
            <a:r>
              <a:rPr lang="en-US" altLang="en-US" sz="1800"/>
              <a:t>TOOTH PREPARATION</a:t>
            </a:r>
          </a:p>
          <a:p>
            <a:pPr>
              <a:lnSpc>
                <a:spcPct val="150000"/>
              </a:lnSpc>
              <a:spcBef>
                <a:spcPct val="0"/>
              </a:spcBef>
              <a:buClrTx/>
              <a:buFont typeface="Wingdings" panose="05000000000000000000" pitchFamily="2" charset="2"/>
              <a:buChar char="Ø"/>
            </a:pPr>
            <a:r>
              <a:rPr lang="en-US" altLang="en-US" sz="1800"/>
              <a:t>NEED FOR RESTORATION</a:t>
            </a:r>
          </a:p>
          <a:p>
            <a:pPr>
              <a:lnSpc>
                <a:spcPct val="150000"/>
              </a:lnSpc>
              <a:spcBef>
                <a:spcPct val="0"/>
              </a:spcBef>
              <a:buClrTx/>
              <a:buFont typeface="Wingdings" panose="05000000000000000000" pitchFamily="2" charset="2"/>
              <a:buChar char="Ø"/>
            </a:pPr>
            <a:r>
              <a:rPr lang="en-US" altLang="en-US" sz="1800"/>
              <a:t>OBJECTIVES OF TOOTH PREPARATION</a:t>
            </a:r>
          </a:p>
          <a:p>
            <a:pPr>
              <a:lnSpc>
                <a:spcPct val="150000"/>
              </a:lnSpc>
              <a:spcBef>
                <a:spcPct val="0"/>
              </a:spcBef>
              <a:buClrTx/>
              <a:buFont typeface="Wingdings" panose="05000000000000000000" pitchFamily="2" charset="2"/>
              <a:buChar char="Ø"/>
            </a:pPr>
            <a:r>
              <a:rPr lang="en-US" altLang="en-US" sz="1800"/>
              <a:t>EXTENT OF CARRIES </a:t>
            </a:r>
          </a:p>
          <a:p>
            <a:pPr>
              <a:lnSpc>
                <a:spcPct val="150000"/>
              </a:lnSpc>
              <a:spcBef>
                <a:spcPct val="0"/>
              </a:spcBef>
              <a:buClrTx/>
              <a:buFont typeface="Wingdings" panose="05000000000000000000" pitchFamily="2" charset="2"/>
              <a:buChar char="Ø"/>
            </a:pPr>
            <a:r>
              <a:rPr lang="en-US" altLang="en-US" sz="1800"/>
              <a:t>INFECTED DENTIN </a:t>
            </a:r>
          </a:p>
          <a:p>
            <a:pPr>
              <a:lnSpc>
                <a:spcPct val="150000"/>
              </a:lnSpc>
              <a:spcBef>
                <a:spcPct val="0"/>
              </a:spcBef>
              <a:buClrTx/>
              <a:buFont typeface="Wingdings" panose="05000000000000000000" pitchFamily="2" charset="2"/>
              <a:buChar char="Ø"/>
            </a:pPr>
            <a:r>
              <a:rPr lang="en-US" altLang="en-US" sz="1800"/>
              <a:t>AFFECTED DENTIN</a:t>
            </a:r>
          </a:p>
          <a:p>
            <a:pPr>
              <a:lnSpc>
                <a:spcPct val="150000"/>
              </a:lnSpc>
              <a:spcBef>
                <a:spcPct val="0"/>
              </a:spcBef>
              <a:buClrTx/>
              <a:buFont typeface="Wingdings" panose="05000000000000000000" pitchFamily="2" charset="2"/>
              <a:buChar char="Ø"/>
            </a:pPr>
            <a:r>
              <a:rPr lang="en-US" altLang="en-US" sz="1800"/>
              <a:t>TERMONOLOGIES OF TOOTH PREPARATION </a:t>
            </a:r>
          </a:p>
          <a:p>
            <a:pPr>
              <a:lnSpc>
                <a:spcPct val="150000"/>
              </a:lnSpc>
              <a:spcBef>
                <a:spcPct val="0"/>
              </a:spcBef>
              <a:buClrTx/>
              <a:buFont typeface="Wingdings" panose="05000000000000000000" pitchFamily="2" charset="2"/>
              <a:buChar char="Ø"/>
            </a:pPr>
            <a:r>
              <a:rPr lang="en-US" altLang="en-US" sz="1800"/>
              <a:t>TOOTH PREPARATION ANGLE </a:t>
            </a:r>
          </a:p>
          <a:p>
            <a:pPr>
              <a:lnSpc>
                <a:spcPct val="150000"/>
              </a:lnSpc>
              <a:spcBef>
                <a:spcPct val="0"/>
              </a:spcBef>
              <a:buClrTx/>
              <a:buFont typeface="Wingdings" panose="05000000000000000000" pitchFamily="2" charset="2"/>
              <a:buChar char="Ø"/>
            </a:pPr>
            <a:r>
              <a:rPr lang="en-US" altLang="en-US" sz="1800"/>
              <a:t>GV BLACK CLASSIFICATION </a:t>
            </a:r>
          </a:p>
          <a:p>
            <a:pPr>
              <a:lnSpc>
                <a:spcPct val="150000"/>
              </a:lnSpc>
              <a:spcBef>
                <a:spcPct val="0"/>
              </a:spcBef>
              <a:buClrTx/>
              <a:buFont typeface="Wingdings" panose="05000000000000000000" pitchFamily="2" charset="2"/>
              <a:buChar char="Ø"/>
            </a:pPr>
            <a:r>
              <a:rPr lang="en-US" altLang="en-US" sz="1800"/>
              <a:t>STAGES AND STEPS IN TOOTH PREPARATION</a:t>
            </a:r>
          </a:p>
          <a:p>
            <a:pPr>
              <a:lnSpc>
                <a:spcPct val="150000"/>
              </a:lnSpc>
              <a:spcBef>
                <a:spcPct val="0"/>
              </a:spcBef>
              <a:buClrTx/>
              <a:buFont typeface="Wingdings" panose="05000000000000000000" pitchFamily="2" charset="2"/>
              <a:buChar char="Ø"/>
            </a:pPr>
            <a:r>
              <a:rPr lang="en-US" altLang="en-US" sz="1800"/>
              <a:t>TECHNIQUES </a:t>
            </a:r>
          </a:p>
          <a:p>
            <a:pPr>
              <a:lnSpc>
                <a:spcPct val="150000"/>
              </a:lnSpc>
              <a:spcBef>
                <a:spcPct val="0"/>
              </a:spcBef>
              <a:buClrTx/>
              <a:buFont typeface="Wingdings" panose="05000000000000000000" pitchFamily="2" charset="2"/>
              <a:buChar char="Ø"/>
            </a:pPr>
            <a:r>
              <a:rPr lang="en-US" altLang="en-US" sz="1800"/>
              <a:t>OBJECTIVES</a:t>
            </a:r>
          </a:p>
          <a:p>
            <a:pPr>
              <a:lnSpc>
                <a:spcPct val="150000"/>
              </a:lnSpc>
              <a:spcBef>
                <a:spcPct val="0"/>
              </a:spcBef>
              <a:buClrTx/>
              <a:buFont typeface="Wingdings" panose="05000000000000000000" pitchFamily="2" charset="2"/>
              <a:buChar char="Ø"/>
            </a:pPr>
            <a:r>
              <a:rPr lang="en-US" altLang="en-US" sz="1800"/>
              <a:t>REFERENCES</a:t>
            </a:r>
          </a:p>
          <a:p>
            <a:pPr>
              <a:spcBef>
                <a:spcPct val="0"/>
              </a:spcBef>
              <a:buClrTx/>
              <a:buFont typeface="Wingdings" panose="05000000000000000000" pitchFamily="2" charset="2"/>
              <a:buChar char="Ø"/>
            </a:pPr>
            <a:endParaRPr lang="en-IN" altLang="en-US" sz="180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62261DF-9185-655D-A092-482D55D2BD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REFERENCES</a:t>
            </a:r>
            <a:r>
              <a:rPr lang="en-US" dirty="0"/>
              <a:t> </a:t>
            </a:r>
            <a:br>
              <a:rPr lang="en-US" dirty="0"/>
            </a:br>
            <a:r>
              <a:rPr lang="en-US" sz="16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NAME OF THE BOOK WITH EDITION AND PAGE NUMBERS </a:t>
            </a:r>
            <a:br>
              <a:rPr lang="en-US" sz="165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6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ARTICLE ARE TO BE MENTIONED IF NEEDED</a:t>
            </a:r>
            <a:endParaRPr lang="en-US" sz="165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="" xmlns:a16="http://schemas.microsoft.com/office/drawing/2014/main" id="{C079350C-6D40-AB16-B96C-52020BDA9F0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4648200" y="6243638"/>
            <a:ext cx="2895600" cy="457200"/>
          </a:xfrm>
        </p:spPr>
        <p:txBody>
          <a:bodyPr/>
          <a:lstStyle/>
          <a:p>
            <a:pPr algn="ctr">
              <a:defRPr/>
            </a:pPr>
            <a:fld id="{38C47D07-8032-4CE6-BA6B-FAAE732EE5ED}" type="slidenum">
              <a:rPr lang="en-US">
                <a:latin typeface="Arial" charset="0"/>
              </a:rPr>
              <a:pPr algn="ctr">
                <a:defRPr/>
              </a:pPr>
              <a:t>30</a:t>
            </a:fld>
            <a:endParaRPr lang="en-US">
              <a:latin typeface="Arial" charset="0"/>
            </a:endParaRPr>
          </a:p>
        </p:txBody>
      </p:sp>
      <p:sp>
        <p:nvSpPr>
          <p:cNvPr id="30724" name="TextBox 4">
            <a:extLst>
              <a:ext uri="{FF2B5EF4-FFF2-40B4-BE49-F238E27FC236}">
                <a16:creationId xmlns="" xmlns:a16="http://schemas.microsoft.com/office/drawing/2014/main" id="{46C6B616-9BC6-8EAE-6DD6-ED387BAD9D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1524000"/>
            <a:ext cx="7620000" cy="222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200000"/>
              </a:lnSpc>
              <a:spcBef>
                <a:spcPct val="0"/>
              </a:spcBef>
              <a:buClrTx/>
              <a:buFont typeface="Wingdings" panose="05000000000000000000" pitchFamily="2" charset="2"/>
              <a:buChar char="Ø"/>
            </a:pPr>
            <a:r>
              <a:rPr lang="en-US" altLang="en-US" sz="1800"/>
              <a:t>ART AND SCIENCE OF OPERATIVE DENTISTRY </a:t>
            </a:r>
          </a:p>
          <a:p>
            <a:pPr>
              <a:lnSpc>
                <a:spcPct val="200000"/>
              </a:lnSpc>
              <a:spcBef>
                <a:spcPct val="0"/>
              </a:spcBef>
              <a:buClrTx/>
              <a:buFont typeface="Wingdings" panose="05000000000000000000" pitchFamily="2" charset="2"/>
              <a:buChar char="Ø"/>
            </a:pPr>
            <a:r>
              <a:rPr lang="en-US" altLang="en-US" sz="1800"/>
              <a:t>CLINICAL OPERATIVE DENTISTRY</a:t>
            </a:r>
          </a:p>
          <a:p>
            <a:pPr>
              <a:lnSpc>
                <a:spcPct val="200000"/>
              </a:lnSpc>
              <a:spcBef>
                <a:spcPct val="0"/>
              </a:spcBef>
              <a:buClrTx/>
              <a:buFont typeface="Wingdings" panose="05000000000000000000" pitchFamily="2" charset="2"/>
              <a:buChar char="Ø"/>
            </a:pPr>
            <a:r>
              <a:rPr lang="en-US" altLang="en-US" sz="1800"/>
              <a:t>TEXTBOOK OF PRECLINICAL CONSERVATRIVE DENTISTRY </a:t>
            </a:r>
          </a:p>
          <a:p>
            <a:pPr>
              <a:lnSpc>
                <a:spcPct val="200000"/>
              </a:lnSpc>
              <a:spcBef>
                <a:spcPct val="0"/>
              </a:spcBef>
              <a:buClrTx/>
              <a:buFont typeface="Wingdings" panose="05000000000000000000" pitchFamily="2" charset="2"/>
              <a:buChar char="Ø"/>
            </a:pPr>
            <a:r>
              <a:rPr lang="en-US" altLang="en-US" sz="1800"/>
              <a:t>PRINCIPLES AND PRACTICE OF OPERATIVE DENTISTRY</a:t>
            </a:r>
            <a:endParaRPr lang="en-IN" altLang="en-US" sz="180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46" name="Rectangle 2">
            <a:extLst>
              <a:ext uri="{FF2B5EF4-FFF2-40B4-BE49-F238E27FC236}">
                <a16:creationId xmlns="" xmlns:a16="http://schemas.microsoft.com/office/drawing/2014/main" id="{34683A2A-2C3D-5988-2C25-9CDDE548E03F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2895600" y="2017713"/>
            <a:ext cx="7772400" cy="4114800"/>
          </a:xfrm>
        </p:spPr>
        <p:txBody>
          <a:bodyPr/>
          <a:lstStyle/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r>
              <a:rPr lang="en-US" dirty="0"/>
              <a:t>           </a:t>
            </a:r>
            <a:r>
              <a:rPr lang="en-US" sz="4800" dirty="0"/>
              <a:t>THANK YOU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>
            <a:extLst>
              <a:ext uri="{FF2B5EF4-FFF2-40B4-BE49-F238E27FC236}">
                <a16:creationId xmlns="" xmlns:a16="http://schemas.microsoft.com/office/drawing/2014/main" id="{5C481AC5-9A68-A45A-7CB3-3B2B450214D7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i="1" u="sng" dirty="0">
                <a:latin typeface="Impact" pitchFamily="34" charset="0"/>
              </a:rPr>
              <a:t>Fundamentals</a:t>
            </a:r>
            <a:r>
              <a:rPr lang="en-US" i="1" dirty="0">
                <a:latin typeface="Impact" pitchFamily="34" charset="0"/>
              </a:rPr>
              <a:t> </a:t>
            </a:r>
            <a:r>
              <a:rPr lang="en-US" i="1" u="sng" dirty="0">
                <a:latin typeface="Impact" pitchFamily="34" charset="0"/>
              </a:rPr>
              <a:t>Of</a:t>
            </a:r>
            <a:r>
              <a:rPr lang="en-US" i="1" dirty="0">
                <a:latin typeface="Impact" pitchFamily="34" charset="0"/>
              </a:rPr>
              <a:t> </a:t>
            </a:r>
            <a:r>
              <a:rPr lang="en-US" i="1" u="sng" dirty="0">
                <a:latin typeface="Impact" pitchFamily="34" charset="0"/>
              </a:rPr>
              <a:t>Tooth Preparation</a:t>
            </a:r>
          </a:p>
        </p:txBody>
      </p:sp>
      <p:sp>
        <p:nvSpPr>
          <p:cNvPr id="97283" name="Rectangle 3">
            <a:extLst>
              <a:ext uri="{FF2B5EF4-FFF2-40B4-BE49-F238E27FC236}">
                <a16:creationId xmlns="" xmlns:a16="http://schemas.microsoft.com/office/drawing/2014/main" id="{F83D289B-6332-6D73-9064-3CDDF6522B3F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latin typeface="Monotype Corsiva" pitchFamily="66" charset="0"/>
              </a:rPr>
              <a:t>                             </a:t>
            </a:r>
            <a:endParaRPr lang="en-US" dirty="0"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72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72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0" presetID="3" presetClass="entr" presetSubtype="1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282" grpId="0" autoUpdateAnimBg="0"/>
      <p:bldP spid="97283" grpId="0" build="p" autoUpdateAnimBg="0" advAuto="200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>
            <a:extLst>
              <a:ext uri="{FF2B5EF4-FFF2-40B4-BE49-F238E27FC236}">
                <a16:creationId xmlns="" xmlns:a16="http://schemas.microsoft.com/office/drawing/2014/main" id="{BDA1CFCF-9CB8-C8B5-65AD-AEAFD22F166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200" i="1" u="sng" dirty="0"/>
              <a:t>Tooth Preparation</a:t>
            </a:r>
          </a:p>
        </p:txBody>
      </p:sp>
      <p:sp>
        <p:nvSpPr>
          <p:cNvPr id="98307" name="Rectangle 3">
            <a:extLst>
              <a:ext uri="{FF2B5EF4-FFF2-40B4-BE49-F238E27FC236}">
                <a16:creationId xmlns="" xmlns:a16="http://schemas.microsoft.com/office/drawing/2014/main" id="{F292A7BA-41E1-D98F-3F36-1F60C86E81A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It is defined as the mechanical alteration of a defective , injured , or diseased tooth to best receive a restorative material that will reestablish a healthy state of tooth , including esthetic corrections where indicated , along with normal form &amp; function.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>
            <a:extLst>
              <a:ext uri="{FF2B5EF4-FFF2-40B4-BE49-F238E27FC236}">
                <a16:creationId xmlns="" xmlns:a16="http://schemas.microsoft.com/office/drawing/2014/main" id="{4B126AB8-905D-92AA-ADA6-82069E16202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200" i="1" u="sng" dirty="0"/>
              <a:t>Need for restoration</a:t>
            </a:r>
          </a:p>
        </p:txBody>
      </p:sp>
      <p:sp>
        <p:nvSpPr>
          <p:cNvPr id="99331" name="Rectangle 3">
            <a:extLst>
              <a:ext uri="{FF2B5EF4-FFF2-40B4-BE49-F238E27FC236}">
                <a16:creationId xmlns="" xmlns:a16="http://schemas.microsoft.com/office/drawing/2014/main" id="{1A8CC420-5972-C7C5-DD40-42262317162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dirty="0"/>
              <a:t>To </a:t>
            </a:r>
            <a:r>
              <a:rPr lang="en-US" i="1" u="sng" dirty="0"/>
              <a:t>repair</a:t>
            </a:r>
            <a:r>
              <a:rPr lang="en-US" i="1" dirty="0"/>
              <a:t> </a:t>
            </a:r>
            <a:r>
              <a:rPr lang="en-US" dirty="0"/>
              <a:t>tooth after carious lesion.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i="1" u="sng" dirty="0"/>
              <a:t>Replacement</a:t>
            </a:r>
            <a:r>
              <a:rPr lang="en-US" dirty="0"/>
              <a:t> or </a:t>
            </a:r>
            <a:r>
              <a:rPr lang="en-US" i="1" u="sng" dirty="0"/>
              <a:t>repair</a:t>
            </a:r>
            <a:r>
              <a:rPr lang="en-US" dirty="0"/>
              <a:t> of an existing restoration.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/>
              <a:t>Required in </a:t>
            </a:r>
            <a:r>
              <a:rPr lang="en-US" i="1" u="sng" dirty="0"/>
              <a:t># teeth</a:t>
            </a:r>
            <a:r>
              <a:rPr lang="en-US" dirty="0"/>
              <a:t>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/>
              <a:t>To </a:t>
            </a:r>
            <a:r>
              <a:rPr lang="en-US" i="1" u="sng" dirty="0"/>
              <a:t>restore form &amp; function</a:t>
            </a:r>
            <a:r>
              <a:rPr lang="en-US" dirty="0"/>
              <a:t> [congenital malformation].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i="1" u="sng" dirty="0"/>
              <a:t>Esthetics</a:t>
            </a:r>
            <a:r>
              <a:rPr lang="en-US" i="1" dirty="0"/>
              <a:t>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/>
              <a:t>Required for </a:t>
            </a:r>
            <a:r>
              <a:rPr lang="en-US" i="1" u="sng" dirty="0"/>
              <a:t>other restorative</a:t>
            </a:r>
            <a:r>
              <a:rPr lang="en-US" dirty="0"/>
              <a:t> </a:t>
            </a:r>
            <a:r>
              <a:rPr lang="en-US" i="1" u="sng" dirty="0"/>
              <a:t>needs</a:t>
            </a:r>
            <a:r>
              <a:rPr lang="en-US" dirty="0"/>
              <a:t>[RPD,FPD]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8" name="Rectangle 6">
            <a:extLst>
              <a:ext uri="{FF2B5EF4-FFF2-40B4-BE49-F238E27FC236}">
                <a16:creationId xmlns="" xmlns:a16="http://schemas.microsoft.com/office/drawing/2014/main" id="{313F4D73-FF2F-2A56-D152-040F15C8ECE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200" u="sng" dirty="0"/>
              <a:t>Objectives Of Tooth</a:t>
            </a:r>
            <a:r>
              <a:rPr lang="en-US" u="sng" dirty="0"/>
              <a:t> </a:t>
            </a:r>
            <a:r>
              <a:rPr lang="en-US" sz="3200" u="sng" dirty="0"/>
              <a:t>Preparation</a:t>
            </a:r>
          </a:p>
        </p:txBody>
      </p:sp>
      <p:sp>
        <p:nvSpPr>
          <p:cNvPr id="100359" name="Rectangle 7">
            <a:extLst>
              <a:ext uri="{FF2B5EF4-FFF2-40B4-BE49-F238E27FC236}">
                <a16:creationId xmlns="" xmlns:a16="http://schemas.microsoft.com/office/drawing/2014/main" id="{2810877E-F425-9BD6-3708-24DCDF4F977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dirty="0"/>
              <a:t>Remove all defects &amp; provide necessary protection to the pulp.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/>
              <a:t>Extend restoration as conservatively as possible.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/>
              <a:t>Tooth preparation should be such that tooth as well as restoration should not # under forces of mastication.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/>
              <a:t>Allow for esthetic &amp; functional placement of a restorative material.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>
            <a:extLst>
              <a:ext uri="{FF2B5EF4-FFF2-40B4-BE49-F238E27FC236}">
                <a16:creationId xmlns="" xmlns:a16="http://schemas.microsoft.com/office/drawing/2014/main" id="{52E634BB-F8C0-3BEA-5242-FDEA00BFD0C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u="sng" dirty="0"/>
              <a:t>Extent Of Caries</a:t>
            </a:r>
          </a:p>
        </p:txBody>
      </p:sp>
      <p:sp>
        <p:nvSpPr>
          <p:cNvPr id="126979" name="Rectangle 3">
            <a:extLst>
              <a:ext uri="{FF2B5EF4-FFF2-40B4-BE49-F238E27FC236}">
                <a16:creationId xmlns="" xmlns:a16="http://schemas.microsoft.com/office/drawing/2014/main" id="{5B968988-F8BF-886D-468A-04C70E3686F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400" dirty="0"/>
              <a:t>Incipient / Reversible Caries:</a:t>
            </a:r>
          </a:p>
          <a:p>
            <a:pPr eaLnBrk="1" hangingPunct="1">
              <a:defRPr/>
            </a:pPr>
            <a:r>
              <a:rPr lang="en-US" sz="2400" dirty="0"/>
              <a:t>First evidence seen on smooth surface.</a:t>
            </a:r>
          </a:p>
          <a:p>
            <a:pPr eaLnBrk="1" hangingPunct="1">
              <a:defRPr/>
            </a:pPr>
            <a:r>
              <a:rPr lang="en-US" sz="2400" dirty="0"/>
              <a:t>Appears as opaque </a:t>
            </a:r>
            <a:r>
              <a:rPr lang="en-US" sz="2400" dirty="0" err="1"/>
              <a:t>whith</a:t>
            </a:r>
            <a:r>
              <a:rPr lang="en-US" sz="2400" dirty="0"/>
              <a:t> lesion on air dried &amp;white seem to disappear.</a:t>
            </a:r>
          </a:p>
          <a:p>
            <a:pPr eaLnBrk="1" hangingPunct="1">
              <a:defRPr/>
            </a:pPr>
            <a:r>
              <a:rPr lang="en-US" sz="2400" dirty="0"/>
              <a:t>This lesion of </a:t>
            </a:r>
            <a:r>
              <a:rPr lang="en-US" sz="2400" dirty="0" err="1"/>
              <a:t>demineralised</a:t>
            </a:r>
            <a:r>
              <a:rPr lang="en-US" sz="2400" dirty="0"/>
              <a:t> enamel has not extended to DEJ &amp; surface enamel is fairly hard &amp; intact.</a:t>
            </a:r>
          </a:p>
          <a:p>
            <a:pPr eaLnBrk="1" hangingPunct="1">
              <a:defRPr/>
            </a:pPr>
            <a:r>
              <a:rPr lang="en-US" sz="2400" dirty="0"/>
              <a:t>This lesion can be </a:t>
            </a:r>
            <a:r>
              <a:rPr lang="en-US" sz="2400" dirty="0" err="1"/>
              <a:t>remineralised</a:t>
            </a:r>
            <a:r>
              <a:rPr lang="en-US" sz="2400" dirty="0"/>
              <a:t> with immediate corrective measures ,so termed as REVERSIBLE.</a:t>
            </a:r>
          </a:p>
          <a:p>
            <a:pPr eaLnBrk="1" hangingPunct="1">
              <a:defRPr/>
            </a:pPr>
            <a:endParaRPr lang="en-US" sz="2400" i="1" u="sng" dirty="0"/>
          </a:p>
          <a:p>
            <a:pPr eaLnBrk="1" hangingPunct="1">
              <a:defRPr/>
            </a:pPr>
            <a:endParaRPr lang="en-US" sz="2400" i="1" u="sng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>
            <a:extLst>
              <a:ext uri="{FF2B5EF4-FFF2-40B4-BE49-F238E27FC236}">
                <a16:creationId xmlns="" xmlns:a16="http://schemas.microsoft.com/office/drawing/2014/main" id="{41EB4B6E-FBBD-ACB6-7B69-7ED4431EB9B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u="sng" dirty="0"/>
              <a:t>Incipient / Reversible Caries</a:t>
            </a:r>
          </a:p>
        </p:txBody>
      </p:sp>
      <p:sp>
        <p:nvSpPr>
          <p:cNvPr id="128003" name="Rectangle 3">
            <a:extLst>
              <a:ext uri="{FF2B5EF4-FFF2-40B4-BE49-F238E27FC236}">
                <a16:creationId xmlns="" xmlns:a16="http://schemas.microsoft.com/office/drawing/2014/main" id="{F60A1DBD-1F14-4DF6-9AFA-2D387D455720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1981200" y="1600200"/>
            <a:ext cx="4033838" cy="45339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err="1"/>
              <a:t>Remineralised</a:t>
            </a:r>
            <a:r>
              <a:rPr lang="en-US" dirty="0"/>
              <a:t> lesion appears as opaque white or brown to black &amp; has a hard surface.</a:t>
            </a:r>
          </a:p>
        </p:txBody>
      </p:sp>
      <p:sp>
        <p:nvSpPr>
          <p:cNvPr id="11268" name="Rectangle 4">
            <a:extLst>
              <a:ext uri="{FF2B5EF4-FFF2-40B4-BE49-F238E27FC236}">
                <a16:creationId xmlns="" xmlns:a16="http://schemas.microsoft.com/office/drawing/2014/main" id="{94EF9D8E-2E2F-3744-4966-16C393878753}"/>
              </a:ext>
            </a:extLst>
          </p:cNvPr>
          <p:cNvSpPr>
            <a:spLocks noGrp="1" noChangeArrowheads="1" noTextEdit="1"/>
          </p:cNvSpPr>
          <p:nvPr>
            <p:ph type="clipArt" sz="half" idx="2"/>
          </p:nvPr>
        </p:nvSpPr>
        <p:spPr>
          <a:xfrm>
            <a:off x="6176964" y="1600200"/>
            <a:ext cx="4033837" cy="4533900"/>
          </a:xfrm>
        </p:spPr>
      </p:sp>
      <p:pic>
        <p:nvPicPr>
          <p:cNvPr id="11269" name="Picture 5" descr="scan0012">
            <a:extLst>
              <a:ext uri="{FF2B5EF4-FFF2-40B4-BE49-F238E27FC236}">
                <a16:creationId xmlns="" xmlns:a16="http://schemas.microsoft.com/office/drawing/2014/main" id="{F797D2CD-EE30-1205-AF78-74FE2F61E9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22917" t="1962" b="21178"/>
          <a:stretch>
            <a:fillRect/>
          </a:stretch>
        </p:blipFill>
        <p:spPr bwMode="auto">
          <a:xfrm>
            <a:off x="6553200" y="1828800"/>
            <a:ext cx="3733800" cy="396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1060</Words>
  <Application>Microsoft Office PowerPoint</Application>
  <PresentationFormat>Custom</PresentationFormat>
  <Paragraphs>153</Paragraphs>
  <Slides>31</Slides>
  <Notes>0</Notes>
  <HiddenSlides>2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Office Theme</vt:lpstr>
      <vt:lpstr>Slide 1</vt:lpstr>
      <vt:lpstr>Specific learning Objectives </vt:lpstr>
      <vt:lpstr>Table of Content </vt:lpstr>
      <vt:lpstr>Fundamentals Of Tooth Preparation</vt:lpstr>
      <vt:lpstr>Tooth Preparation</vt:lpstr>
      <vt:lpstr>Need for restoration</vt:lpstr>
      <vt:lpstr>Objectives Of Tooth Preparation</vt:lpstr>
      <vt:lpstr>Extent Of Caries</vt:lpstr>
      <vt:lpstr>Incipient / Reversible Caries</vt:lpstr>
      <vt:lpstr>Cavitated / Nonreversible Caries</vt:lpstr>
      <vt:lpstr>Rate:Acute [Rampent] Caries</vt:lpstr>
      <vt:lpstr>Rate: Chronic[slow/arrested] Caries</vt:lpstr>
      <vt:lpstr>Carious Dentin</vt:lpstr>
      <vt:lpstr>Infected Dentin</vt:lpstr>
      <vt:lpstr>Affected Dentin</vt:lpstr>
      <vt:lpstr>Terminologies Of Tooth Preparation</vt:lpstr>
      <vt:lpstr>Terminologies Of Tooth Preparation</vt:lpstr>
      <vt:lpstr>Terminologies Of Tooth Preparation</vt:lpstr>
      <vt:lpstr>Slide 19</vt:lpstr>
      <vt:lpstr>Tooth Preparation Angles</vt:lpstr>
      <vt:lpstr>Tooth Preparation Angles</vt:lpstr>
      <vt:lpstr>Slide 22</vt:lpstr>
      <vt:lpstr>Cavosurface Angle</vt:lpstr>
      <vt:lpstr>Junctions</vt:lpstr>
      <vt:lpstr>Enamel Margin Strength</vt:lpstr>
      <vt:lpstr>Classification given by the G.V. BLACK</vt:lpstr>
      <vt:lpstr>Slide 27</vt:lpstr>
      <vt:lpstr>TAKE HOME MESSEGE/ FOR THE TOPIC COVERED (SUMMARY)  </vt:lpstr>
      <vt:lpstr>Question &amp; Answer Session</vt:lpstr>
      <vt:lpstr>REFERENCES  NAME OF THE BOOK WITH EDITION AND PAGE NUMBERS   ARTICLE ARE TO BE MENTIONED IF NEEDED</vt:lpstr>
      <vt:lpstr>Slide 31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Md ahmed ali Khan</dc:creator>
  <cp:lastModifiedBy>test</cp:lastModifiedBy>
  <cp:revision>3</cp:revision>
  <dcterms:created xsi:type="dcterms:W3CDTF">2023-03-14T04:34:47Z</dcterms:created>
  <dcterms:modified xsi:type="dcterms:W3CDTF">2023-04-18T06:30:25Z</dcterms:modified>
</cp:coreProperties>
</file>